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8" Type="http://schemas.openxmlformats.org/officeDocument/2006/relationships/slide" Target="slides/slide3.xml"/><Relationship Id="rId18" Type="http://schemas.openxmlformats.org/officeDocument/2006/relationships/customXml" Target="../customXml/item2.xml"/><Relationship Id="rId3" Type="http://schemas.openxmlformats.org/officeDocument/2006/relationships/presProps" Target="presProps.xml"/><Relationship Id="rId12" Type="http://schemas.openxmlformats.org/officeDocument/2006/relationships/slide" Target="slides/slide7.xml"/><Relationship Id="rId7" Type="http://schemas.openxmlformats.org/officeDocument/2006/relationships/slide" Target="slides/slide2.xml"/><Relationship Id="rId17" Type="http://schemas.openxmlformats.org/officeDocument/2006/relationships/customXml" Target="../customXml/item1.xml"/><Relationship Id="rId2" Type="http://schemas.openxmlformats.org/officeDocument/2006/relationships/viewProps" Target="viewProps.xml"/><Relationship Id="rId16" Type="http://schemas.openxmlformats.org/officeDocument/2006/relationships/slide" Target="slides/slide11.xml"/><Relationship Id="rId20" Type="http://schemas.openxmlformats.org/officeDocument/2006/relationships/customXml" Target="../customXml/item4.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15" Type="http://schemas.openxmlformats.org/officeDocument/2006/relationships/slide" Target="slides/slide10.xml"/><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3.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d5d40c8c84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d5d40c8c84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2d5d40c8c84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2d5d40c8c84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d5d40c8c8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d5d40c8c8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d5d40c8c8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d5d40c8c8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d5d40c8c84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d5d40c8c84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d5d40c8c84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d5d40c8c84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d5d40c8c84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d5d40c8c84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d5d40c8c84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d5d40c8c84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d5d40c8c84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2d5d40c8c84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d5d40c8c84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d5d40c8c84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equalitynow.or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hyperlink" Target="mailto:dgryaznova@equalitynow.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GB"/>
              <a:t>Sexual Violence And Disability: Law, Practice And Access To Justice</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Clr>
                <a:schemeClr val="dk1"/>
              </a:buClr>
              <a:buSzPts val="1100"/>
              <a:buFont typeface="Arial"/>
              <a:buNone/>
            </a:pPr>
            <a:r>
              <a:rPr lang="en-GB" sz="2400"/>
              <a:t>Dariana Gryaznova </a:t>
            </a:r>
            <a:endParaRPr sz="2400"/>
          </a:p>
          <a:p>
            <a:pPr indent="0" lvl="0" marL="0" rtl="0" algn="r">
              <a:spcBef>
                <a:spcPts val="0"/>
              </a:spcBef>
              <a:spcAft>
                <a:spcPts val="0"/>
              </a:spcAft>
              <a:buClr>
                <a:schemeClr val="dk1"/>
              </a:buClr>
              <a:buSzPts val="1100"/>
              <a:buFont typeface="Arial"/>
              <a:buNone/>
            </a:pPr>
            <a:r>
              <a:rPr lang="en-GB" sz="2400"/>
              <a:t>Eurasia Legal Advisor</a:t>
            </a:r>
            <a:endParaRPr sz="2400"/>
          </a:p>
          <a:p>
            <a:pPr indent="0" lvl="0" marL="0" rtl="0" algn="r">
              <a:spcBef>
                <a:spcPts val="0"/>
              </a:spcBef>
              <a:spcAft>
                <a:spcPts val="0"/>
              </a:spcAft>
              <a:buNone/>
            </a:pPr>
            <a:r>
              <a:rPr lang="en-GB" sz="2400"/>
              <a:t>Equality Now</a:t>
            </a:r>
            <a:endParaRPr sz="2400"/>
          </a:p>
          <a:p>
            <a:pPr indent="0" lvl="0" marL="0" rtl="0" algn="r">
              <a:spcBef>
                <a:spcPts val="0"/>
              </a:spcBef>
              <a:spcAft>
                <a:spcPts val="0"/>
              </a:spcAft>
              <a:buNone/>
            </a:pPr>
            <a:r>
              <a:rPr lang="en-GB" sz="2400" u="sng">
                <a:solidFill>
                  <a:schemeClr val="hlink"/>
                </a:solidFill>
                <a:hlinkClick r:id="rId3"/>
              </a:rPr>
              <a:t>https://equalitynow.org/</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How?</a:t>
            </a:r>
            <a:endParaRPr/>
          </a:p>
        </p:txBody>
      </p:sp>
      <p:sp>
        <p:nvSpPr>
          <p:cNvPr id="111" name="Google Shape;111;p22"/>
          <p:cNvSpPr txBox="1"/>
          <p:nvPr>
            <p:ph idx="1" type="body"/>
          </p:nvPr>
        </p:nvSpPr>
        <p:spPr>
          <a:xfrm>
            <a:off x="311700" y="1152475"/>
            <a:ext cx="3999900" cy="3416400"/>
          </a:xfrm>
          <a:prstGeom prst="rect">
            <a:avLst/>
          </a:prstGeom>
        </p:spPr>
        <p:txBody>
          <a:bodyPr anchorCtr="0" anchor="ctr" bIns="91425" lIns="91425" spcFirstLastPara="1" rIns="91425" wrap="square" tIns="91425">
            <a:normAutofit fontScale="92500" lnSpcReduction="20000"/>
          </a:bodyPr>
          <a:lstStyle/>
          <a:p>
            <a:pPr indent="-310832" lvl="0" marL="457200" rtl="0" algn="l">
              <a:spcBef>
                <a:spcPts val="0"/>
              </a:spcBef>
              <a:spcAft>
                <a:spcPts val="0"/>
              </a:spcAft>
              <a:buSzPct val="100000"/>
              <a:buChar char="●"/>
            </a:pPr>
            <a:r>
              <a:rPr lang="en-GB"/>
              <a:t>Advocating for Domestic Legal Reforms  </a:t>
            </a:r>
            <a:endParaRPr/>
          </a:p>
          <a:p>
            <a:pPr indent="-310832" lvl="0" marL="457200" rtl="0" algn="l">
              <a:spcBef>
                <a:spcPts val="0"/>
              </a:spcBef>
              <a:spcAft>
                <a:spcPts val="0"/>
              </a:spcAft>
              <a:buSzPct val="100000"/>
              <a:buChar char="●"/>
            </a:pPr>
            <a:r>
              <a:rPr lang="en-GB"/>
              <a:t>Advocating for Changes in Practice</a:t>
            </a:r>
            <a:endParaRPr/>
          </a:p>
          <a:p>
            <a:pPr indent="-299085" lvl="1" marL="914400" rtl="0" algn="l">
              <a:spcBef>
                <a:spcPts val="0"/>
              </a:spcBef>
              <a:spcAft>
                <a:spcPts val="0"/>
              </a:spcAft>
              <a:buSzPct val="100000"/>
              <a:buChar char="○"/>
            </a:pPr>
            <a:r>
              <a:rPr lang="en-GB"/>
              <a:t>Effectively Investigating, Prosecuting and Adjudicating Sexual Violence Cases with a Particular Focus on Survivors with Disabilities: A Manual for Practitioners in Kyrgyzstan (</a:t>
            </a:r>
            <a:r>
              <a:rPr i="1" lang="en-GB"/>
              <a:t>ongoing work</a:t>
            </a:r>
            <a:r>
              <a:rPr lang="en-GB"/>
              <a:t>)</a:t>
            </a:r>
            <a:endParaRPr/>
          </a:p>
          <a:p>
            <a:pPr indent="-299085" lvl="1" marL="914400" rtl="0" algn="l">
              <a:spcBef>
                <a:spcPts val="0"/>
              </a:spcBef>
              <a:spcAft>
                <a:spcPts val="0"/>
              </a:spcAft>
              <a:buSzPct val="100000"/>
              <a:buChar char="○"/>
            </a:pPr>
            <a:r>
              <a:rPr lang="en-GB"/>
              <a:t>A manual for lawyers representing women and girls in sexual violence cases, with a special focus on survivors with disabilities (</a:t>
            </a:r>
            <a:r>
              <a:rPr i="1" lang="en-GB"/>
              <a:t>ongoing work)</a:t>
            </a:r>
            <a:endParaRPr i="1"/>
          </a:p>
          <a:p>
            <a:pPr indent="-310832" lvl="0" marL="457200" rtl="0" algn="l">
              <a:spcBef>
                <a:spcPts val="0"/>
              </a:spcBef>
              <a:spcAft>
                <a:spcPts val="0"/>
              </a:spcAft>
              <a:buSzPct val="100000"/>
              <a:buChar char="●"/>
            </a:pPr>
            <a:r>
              <a:rPr lang="en-GB"/>
              <a:t>Contributing to Global Change</a:t>
            </a:r>
            <a:endParaRPr/>
          </a:p>
          <a:p>
            <a:pPr indent="-299085" lvl="1" marL="914400" rtl="0" algn="l">
              <a:spcBef>
                <a:spcPts val="0"/>
              </a:spcBef>
              <a:spcAft>
                <a:spcPts val="0"/>
              </a:spcAft>
              <a:buSzPct val="100000"/>
              <a:buChar char="○"/>
            </a:pPr>
            <a:r>
              <a:rPr lang="en-GB"/>
              <a:t>Expert meeting to address violence against women with disabilities (September 2024, Serbia)</a:t>
            </a:r>
            <a:endParaRPr/>
          </a:p>
          <a:p>
            <a:pPr indent="-299085" lvl="1" marL="914400" rtl="0" algn="l">
              <a:spcBef>
                <a:spcPts val="0"/>
              </a:spcBef>
              <a:spcAft>
                <a:spcPts val="0"/>
              </a:spcAft>
              <a:buSzPct val="100000"/>
              <a:buChar char="○"/>
            </a:pPr>
            <a:r>
              <a:rPr lang="en-GB"/>
              <a:t>A joint letter to the CEDAW Committee proposing a General Recommendation on access to justice for women, adolescents, and girls with disabilities (April 2024)</a:t>
            </a:r>
            <a:endParaRPr/>
          </a:p>
        </p:txBody>
      </p:sp>
      <p:sp>
        <p:nvSpPr>
          <p:cNvPr id="112" name="Google Shape;112;p22"/>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3" name="Google Shape;113;p22"/>
          <p:cNvPicPr preferRelativeResize="0"/>
          <p:nvPr/>
        </p:nvPicPr>
        <p:blipFill>
          <a:blip r:embed="rId3">
            <a:alphaModFix/>
          </a:blip>
          <a:stretch>
            <a:fillRect/>
          </a:stretch>
        </p:blipFill>
        <p:spPr>
          <a:xfrm>
            <a:off x="4526275" y="1131125"/>
            <a:ext cx="4612152" cy="34590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GB"/>
              <a:t>Thank you!</a:t>
            </a:r>
            <a:endParaRPr/>
          </a:p>
          <a:p>
            <a:pPr indent="0" lvl="0" marL="0" rtl="0" algn="l">
              <a:spcBef>
                <a:spcPts val="0"/>
              </a:spcBef>
              <a:spcAft>
                <a:spcPts val="0"/>
              </a:spcAft>
              <a:buNone/>
            </a:pPr>
            <a:r>
              <a:rPr lang="en-GB" sz="3600" u="sng">
                <a:solidFill>
                  <a:schemeClr val="hlink"/>
                </a:solidFill>
                <a:hlinkClick r:id="rId3"/>
              </a:rPr>
              <a:t>dgryaznova@equalitynow.org</a:t>
            </a:r>
            <a:r>
              <a:rPr lang="en-GB" sz="3600"/>
              <a:t> </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Equality Now’s Work Formats</a:t>
            </a:r>
            <a:endParaRPr/>
          </a:p>
        </p:txBody>
      </p:sp>
      <p:sp>
        <p:nvSpPr>
          <p:cNvPr id="61" name="Google Shape;61;p14"/>
          <p:cNvSpPr txBox="1"/>
          <p:nvPr>
            <p:ph idx="1" type="body"/>
          </p:nvPr>
        </p:nvSpPr>
        <p:spPr>
          <a:xfrm>
            <a:off x="311700" y="1152475"/>
            <a:ext cx="65292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GB" sz="1800"/>
              <a:t>Reports</a:t>
            </a:r>
            <a:endParaRPr b="1" sz="1800"/>
          </a:p>
          <a:p>
            <a:pPr indent="-330200" lvl="1" marL="914400" rtl="0" algn="l">
              <a:spcBef>
                <a:spcPts val="0"/>
              </a:spcBef>
              <a:spcAft>
                <a:spcPts val="0"/>
              </a:spcAft>
              <a:buSzPts val="1600"/>
              <a:buChar char="○"/>
            </a:pPr>
            <a:r>
              <a:rPr lang="en-GB" sz="1600"/>
              <a:t>Sexual Violence And Disability In Kyrgyzstan: Law, Policy, Practice And Access To Justice (2023)</a:t>
            </a:r>
            <a:endParaRPr sz="1600"/>
          </a:p>
          <a:p>
            <a:pPr indent="-330200" lvl="1" marL="914400" rtl="0" algn="l">
              <a:spcBef>
                <a:spcPts val="0"/>
              </a:spcBef>
              <a:spcAft>
                <a:spcPts val="0"/>
              </a:spcAft>
              <a:buSzPts val="1600"/>
              <a:buChar char="○"/>
            </a:pPr>
            <a:r>
              <a:rPr lang="en-GB" sz="1600"/>
              <a:t>Navigating The Justice System As A Sexual Violence Survivor With Disabilities (</a:t>
            </a:r>
            <a:r>
              <a:rPr i="1" lang="en-GB" sz="1600"/>
              <a:t>online webpage)</a:t>
            </a:r>
            <a:r>
              <a:rPr lang="en-GB" sz="1600"/>
              <a:t> </a:t>
            </a:r>
            <a:endParaRPr sz="1600"/>
          </a:p>
          <a:p>
            <a:pPr indent="-330200" lvl="1" marL="914400" rtl="0" algn="l">
              <a:spcBef>
                <a:spcPts val="0"/>
              </a:spcBef>
              <a:spcAft>
                <a:spcPts val="0"/>
              </a:spcAft>
              <a:buSzPts val="1600"/>
              <a:buChar char="○"/>
            </a:pPr>
            <a:r>
              <a:rPr lang="en-GB" sz="1600"/>
              <a:t>Sexual Violence Against Women and Girls with Disabilities in Central Asia (</a:t>
            </a:r>
            <a:r>
              <a:rPr i="1" lang="en-GB" sz="1600"/>
              <a:t>upcoming)</a:t>
            </a:r>
            <a:endParaRPr i="1" sz="1600"/>
          </a:p>
          <a:p>
            <a:pPr indent="-342900" lvl="0" marL="457200" rtl="0" algn="l">
              <a:spcBef>
                <a:spcPts val="0"/>
              </a:spcBef>
              <a:spcAft>
                <a:spcPts val="0"/>
              </a:spcAft>
              <a:buSzPts val="1800"/>
              <a:buChar char="●"/>
            </a:pPr>
            <a:r>
              <a:rPr b="1" lang="en-GB" sz="1800"/>
              <a:t>Submissions to Regional and International Human Rights Mechanisms</a:t>
            </a:r>
            <a:endParaRPr b="1" sz="1800"/>
          </a:p>
          <a:p>
            <a:pPr indent="-330200" lvl="1" marL="914400" rtl="0" algn="l">
              <a:spcBef>
                <a:spcPts val="0"/>
              </a:spcBef>
              <a:spcAft>
                <a:spcPts val="0"/>
              </a:spcAft>
              <a:buSzPts val="1600"/>
              <a:buChar char="○"/>
            </a:pPr>
            <a:r>
              <a:rPr lang="en-GB" sz="1600"/>
              <a:t>CAT, CCPR, CEDAW, CRPD, CRC, CSW, EU Human Rights Dialogues, UPR</a:t>
            </a:r>
            <a:endParaRPr sz="1600"/>
          </a:p>
          <a:p>
            <a:pPr indent="-342900" lvl="0" marL="457200" rtl="0" algn="l">
              <a:spcBef>
                <a:spcPts val="0"/>
              </a:spcBef>
              <a:spcAft>
                <a:spcPts val="0"/>
              </a:spcAft>
              <a:buSzPts val="1800"/>
              <a:buChar char="●"/>
            </a:pPr>
            <a:r>
              <a:rPr b="1" lang="en-GB" sz="1800"/>
              <a:t>Strategic Litigation </a:t>
            </a:r>
            <a:endParaRPr b="1" sz="1800"/>
          </a:p>
        </p:txBody>
      </p:sp>
      <p:pic>
        <p:nvPicPr>
          <p:cNvPr id="62" name="Google Shape;62;p14"/>
          <p:cNvPicPr preferRelativeResize="0"/>
          <p:nvPr/>
        </p:nvPicPr>
        <p:blipFill>
          <a:blip r:embed="rId3">
            <a:alphaModFix/>
          </a:blip>
          <a:stretch>
            <a:fillRect/>
          </a:stretch>
        </p:blipFill>
        <p:spPr>
          <a:xfrm>
            <a:off x="6840900" y="2840400"/>
            <a:ext cx="2303100" cy="2303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Barriers to Access to Justice in SV Cases</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1000"/>
              </a:spcBef>
              <a:spcAft>
                <a:spcPts val="0"/>
              </a:spcAft>
              <a:buSzPct val="100000"/>
              <a:buChar char="●"/>
            </a:pPr>
            <a:r>
              <a:rPr lang="en-GB"/>
              <a:t>S</a:t>
            </a:r>
            <a:r>
              <a:rPr lang="en-GB"/>
              <a:t>exual violence remains significantly underreported</a:t>
            </a:r>
            <a:endParaRPr/>
          </a:p>
          <a:p>
            <a:pPr indent="-334327" lvl="0" marL="457200" rtl="0" algn="l">
              <a:spcBef>
                <a:spcPts val="1200"/>
              </a:spcBef>
              <a:spcAft>
                <a:spcPts val="0"/>
              </a:spcAft>
              <a:buSzPct val="100000"/>
              <a:buChar char="●"/>
            </a:pPr>
            <a:r>
              <a:rPr lang="en-GB"/>
              <a:t>There is a l</a:t>
            </a:r>
            <a:r>
              <a:rPr lang="en-GB"/>
              <a:t>ack of a consent-based definition of rape</a:t>
            </a:r>
            <a:endParaRPr/>
          </a:p>
          <a:p>
            <a:pPr indent="-334327" lvl="0" marL="457200" rtl="0" algn="l">
              <a:spcBef>
                <a:spcPts val="1000"/>
              </a:spcBef>
              <a:spcAft>
                <a:spcPts val="0"/>
              </a:spcAft>
              <a:buSzPct val="100000"/>
              <a:buChar char="●"/>
            </a:pPr>
            <a:r>
              <a:rPr lang="en-GB"/>
              <a:t>Burdensome and discriminatory evidentiary standards continue to persist</a:t>
            </a:r>
            <a:endParaRPr/>
          </a:p>
          <a:p>
            <a:pPr indent="-334327" lvl="0" marL="457200" rtl="0" algn="l">
              <a:spcBef>
                <a:spcPts val="1000"/>
              </a:spcBef>
              <a:spcAft>
                <a:spcPts val="0"/>
              </a:spcAft>
              <a:buSzPct val="100000"/>
              <a:buChar char="●"/>
            </a:pPr>
            <a:r>
              <a:rPr lang="en-GB"/>
              <a:t>Survivors face a severe lack of support services</a:t>
            </a:r>
            <a:endParaRPr/>
          </a:p>
          <a:p>
            <a:pPr indent="-334327" lvl="0" marL="457200" rtl="0" algn="l">
              <a:spcBef>
                <a:spcPts val="1000"/>
              </a:spcBef>
              <a:spcAft>
                <a:spcPts val="0"/>
              </a:spcAft>
              <a:buSzPct val="100000"/>
              <a:buChar char="●"/>
            </a:pPr>
            <a:r>
              <a:rPr lang="en-GB"/>
              <a:t>Deeply entrenched patriarchal attitudes, gender stereotypes, disbelief, and humiliation from law enforcement and forensic experts, as well as victim-blaming by relatives and communities, leave the overwhelming majority of sexual violence crimes unpunished</a:t>
            </a:r>
            <a:endParaRPr/>
          </a:p>
          <a:p>
            <a:pPr indent="-334327" lvl="0" marL="457200" rtl="0" algn="l">
              <a:spcBef>
                <a:spcPts val="1200"/>
              </a:spcBef>
              <a:spcAft>
                <a:spcPts val="1200"/>
              </a:spcAft>
              <a:buSzPct val="100000"/>
              <a:buChar char="●"/>
            </a:pPr>
            <a:r>
              <a:rPr b="1" lang="en-GB"/>
              <a:t>If the survivor has a disability, these barriers are further compounded, making access to justice and support even more challenging</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Lack of Mechanisms to Identify and Monitor Women and Girls with Disabilities at Risk</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rPr lang="en-GB"/>
              <a:t>There is a lack of an effective system to identify, monitor, and assist women and girls with disabilities who are at risk of, or experiencing, gender-based violence, particularly sexual violence</a:t>
            </a:r>
            <a:endParaRPr/>
          </a:p>
          <a:p>
            <a:pPr indent="0" lvl="0" marL="0" rtl="0" algn="l">
              <a:spcBef>
                <a:spcPts val="1200"/>
              </a:spcBef>
              <a:spcAft>
                <a:spcPts val="1200"/>
              </a:spcAft>
              <a:buNone/>
            </a:pPr>
            <a:r>
              <a:rPr lang="en-GB"/>
              <a:t>Women and girls in psychiatric and psychoneurological institutions, social care homes, and other residential facilities face a heightened risk of sexual violence, compounded by significant barriers to reporting abuse due to institutional power imbalances and the absence of supportive procedures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G</a:t>
            </a:r>
            <a:r>
              <a:rPr lang="en-GB"/>
              <a:t>ender Stereotypes Against Women and Girls with Disabilities</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2000"/>
          </a:p>
          <a:p>
            <a:pPr indent="-355600" lvl="0" marL="457200" rtl="0" algn="l">
              <a:spcBef>
                <a:spcPts val="1000"/>
              </a:spcBef>
              <a:spcAft>
                <a:spcPts val="0"/>
              </a:spcAft>
              <a:buSzPts val="2000"/>
              <a:buChar char="●"/>
            </a:pPr>
            <a:r>
              <a:rPr lang="en-GB" sz="2000"/>
              <a:t>Patriarchal Attitudes Among Law Enforcement and Judicial Officials</a:t>
            </a:r>
            <a:endParaRPr sz="2000"/>
          </a:p>
          <a:p>
            <a:pPr indent="-355600" lvl="0" marL="457200" rtl="0" algn="l">
              <a:spcBef>
                <a:spcPts val="1000"/>
              </a:spcBef>
              <a:spcAft>
                <a:spcPts val="0"/>
              </a:spcAft>
              <a:buSzPts val="2000"/>
              <a:buChar char="●"/>
            </a:pPr>
            <a:r>
              <a:rPr lang="en-GB" sz="2000"/>
              <a:t>Discriminatory Perceptions, including:</a:t>
            </a:r>
            <a:endParaRPr sz="2000"/>
          </a:p>
          <a:p>
            <a:pPr indent="-330200" lvl="1" marL="914400" rtl="0" algn="l">
              <a:spcBef>
                <a:spcPts val="1000"/>
              </a:spcBef>
              <a:spcAft>
                <a:spcPts val="0"/>
              </a:spcAft>
              <a:buSzPts val="1600"/>
              <a:buChar char="○"/>
            </a:pPr>
            <a:r>
              <a:rPr lang="en-GB" sz="1600"/>
              <a:t>Beliefs that women with disabilities are more likely to lie or fantasize.</a:t>
            </a:r>
            <a:endParaRPr sz="1600"/>
          </a:p>
          <a:p>
            <a:pPr indent="-330200" lvl="1" marL="914400" rtl="0" algn="l">
              <a:spcBef>
                <a:spcPts val="1000"/>
              </a:spcBef>
              <a:spcAft>
                <a:spcPts val="0"/>
              </a:spcAft>
              <a:buSzPts val="1600"/>
              <a:buChar char="○"/>
            </a:pPr>
            <a:r>
              <a:rPr lang="en-GB" sz="1600"/>
              <a:t>Recorded comments such as:</a:t>
            </a:r>
            <a:endParaRPr sz="1600"/>
          </a:p>
          <a:p>
            <a:pPr indent="-330200" lvl="2" marL="1371600" rtl="0" algn="l">
              <a:spcBef>
                <a:spcPts val="1000"/>
              </a:spcBef>
              <a:spcAft>
                <a:spcPts val="0"/>
              </a:spcAft>
              <a:buSzPts val="1600"/>
              <a:buChar char="■"/>
            </a:pPr>
            <a:r>
              <a:rPr i="1" lang="en-GB" sz="1600"/>
              <a:t>“Who would want to have sex with a woman with a disability?”</a:t>
            </a:r>
            <a:endParaRPr i="1" sz="1600"/>
          </a:p>
          <a:p>
            <a:pPr indent="-330200" lvl="2" marL="1371600" rtl="0" algn="l">
              <a:spcBef>
                <a:spcPts val="1000"/>
              </a:spcBef>
              <a:spcAft>
                <a:spcPts val="1000"/>
              </a:spcAft>
              <a:buSzPts val="1600"/>
              <a:buChar char="■"/>
            </a:pPr>
            <a:r>
              <a:rPr i="1" lang="en-GB" sz="1600"/>
              <a:t>“Be thankful he paid attention to you. Who else would have looked at you?”</a:t>
            </a:r>
            <a:endParaRPr i="1"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Burdensome and Discriminatory Evidentiary Standards</a:t>
            </a:r>
            <a:endParaRPr/>
          </a:p>
          <a:p>
            <a:pPr indent="0" lvl="0" marL="0" rtl="0" algn="l">
              <a:spcBef>
                <a:spcPts val="0"/>
              </a:spcBef>
              <a:spcAft>
                <a:spcPts val="0"/>
              </a:spcAft>
              <a:buNone/>
            </a:pPr>
            <a:r>
              <a:rPr lang="en-GB"/>
              <a:t> </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sz="2100"/>
              <a:t>I</a:t>
            </a:r>
            <a:r>
              <a:rPr lang="en-GB" sz="2100"/>
              <a:t>n the overwhelming majority of cases, sexual violence crimes are prosecuted only when physical injuries are found on the body of the victim, as well as biological materials associated with a sexual act</a:t>
            </a:r>
            <a:endParaRPr sz="2100"/>
          </a:p>
          <a:p>
            <a:pPr indent="0" lvl="0" marL="0" rtl="0" algn="l">
              <a:spcBef>
                <a:spcPts val="1200"/>
              </a:spcBef>
              <a:spcAft>
                <a:spcPts val="0"/>
              </a:spcAft>
              <a:buClr>
                <a:schemeClr val="dk1"/>
              </a:buClr>
              <a:buSzPts val="1100"/>
              <a:buFont typeface="Arial"/>
              <a:buNone/>
            </a:pPr>
            <a:r>
              <a:rPr lang="en-GB" sz="2100"/>
              <a:t>Approaches which directly contradict Article 12 of the CRPD still persist</a:t>
            </a:r>
            <a:endParaRPr sz="2100"/>
          </a:p>
          <a:p>
            <a:pPr indent="0" lvl="0" marL="0" rtl="0" algn="l">
              <a:spcBef>
                <a:spcPts val="1200"/>
              </a:spcBef>
              <a:spcAft>
                <a:spcPts val="1200"/>
              </a:spcAft>
              <a:buNone/>
            </a:pPr>
            <a:r>
              <a:t/>
            </a:r>
            <a:endParaRPr sz="21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Mandatory Appointment of Psychiatric/ Psychological Expert Examination</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b="1"/>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93" name="Google Shape;93;p19"/>
          <p:cNvPicPr preferRelativeResize="0"/>
          <p:nvPr/>
        </p:nvPicPr>
        <p:blipFill>
          <a:blip r:embed="rId3">
            <a:alphaModFix/>
          </a:blip>
          <a:stretch>
            <a:fillRect/>
          </a:stretch>
        </p:blipFill>
        <p:spPr>
          <a:xfrm>
            <a:off x="0" y="1861772"/>
            <a:ext cx="9144001" cy="270710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Our Key Recommendations </a:t>
            </a:r>
            <a:endParaRPr/>
          </a:p>
        </p:txBody>
      </p:sp>
      <p:sp>
        <p:nvSpPr>
          <p:cNvPr id="99" name="Google Shape;99;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9250" lvl="0" marL="457200" rtl="0" algn="l">
              <a:spcBef>
                <a:spcPts val="0"/>
              </a:spcBef>
              <a:spcAft>
                <a:spcPts val="0"/>
              </a:spcAft>
              <a:buSzPts val="1900"/>
              <a:buChar char="●"/>
            </a:pPr>
            <a:r>
              <a:rPr lang="en-GB" sz="1900"/>
              <a:t>Amend the definition of rape so that it is based on the lack of genuine and voluntary consent, and put in place victim-centred guidelines on how consent should be understood, including in relation to survivors with disabilities</a:t>
            </a:r>
            <a:endParaRPr sz="1900"/>
          </a:p>
          <a:p>
            <a:pPr indent="-349250" lvl="0" marL="457200" rtl="0" algn="l">
              <a:spcBef>
                <a:spcPts val="0"/>
              </a:spcBef>
              <a:spcAft>
                <a:spcPts val="0"/>
              </a:spcAft>
              <a:buSzPts val="1900"/>
              <a:buChar char="●"/>
            </a:pPr>
            <a:r>
              <a:rPr lang="en-GB" sz="1900"/>
              <a:t>Put in place comprehensive manuals and guidelines for criminal justice professionals, in line with CRPD and CEDAW standards, and provide trainings for law enforcement and the judiciary to effectively respond to and address sexual violence against women and girls with disabilities</a:t>
            </a:r>
            <a:endParaRPr sz="1900"/>
          </a:p>
          <a:p>
            <a:pPr indent="-349250" lvl="0" marL="457200" rtl="0" algn="l">
              <a:spcBef>
                <a:spcPts val="0"/>
              </a:spcBef>
              <a:spcAft>
                <a:spcPts val="0"/>
              </a:spcAft>
              <a:buSzPts val="1900"/>
              <a:buChar char="●"/>
            </a:pPr>
            <a:r>
              <a:rPr lang="en-GB" sz="1900"/>
              <a:t>Establish victim-centred support services and provide reasonable and procedural accommodation for women and girls survivors of sexual violence during criminal justice processes</a:t>
            </a:r>
            <a:endParaRPr sz="1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Our Key Recommendations (2) </a:t>
            </a:r>
            <a:endParaRPr/>
          </a:p>
        </p:txBody>
      </p:sp>
      <p:sp>
        <p:nvSpPr>
          <p:cNvPr id="105" name="Google Shape;105;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Char char="●"/>
            </a:pPr>
            <a:r>
              <a:rPr lang="en-GB" sz="2000"/>
              <a:t>Remove burdensome evidentiary standards and abolish discriminatory provisions preventing women and girls with disabilities from testifying</a:t>
            </a:r>
            <a:endParaRPr sz="2000"/>
          </a:p>
          <a:p>
            <a:pPr indent="-355600" lvl="0" marL="457200" rtl="0" algn="l">
              <a:spcBef>
                <a:spcPts val="0"/>
              </a:spcBef>
              <a:spcAft>
                <a:spcPts val="0"/>
              </a:spcAft>
              <a:buSzPts val="2000"/>
              <a:buChar char="●"/>
            </a:pPr>
            <a:r>
              <a:rPr lang="en-GB" sz="2000"/>
              <a:t>Collect and analyze administrative data on sexual violence disaggregated by sex, age, disability and other characteristics</a:t>
            </a:r>
            <a:endParaRPr sz="2000"/>
          </a:p>
          <a:p>
            <a:pPr indent="-355600" lvl="0" marL="457200" rtl="0" algn="l">
              <a:spcBef>
                <a:spcPts val="0"/>
              </a:spcBef>
              <a:spcAft>
                <a:spcPts val="0"/>
              </a:spcAft>
              <a:buSzPts val="2000"/>
              <a:buChar char="●"/>
            </a:pPr>
            <a:r>
              <a:rPr lang="en-GB" sz="2000"/>
              <a:t>Develop and adopt a comprehensive strategy at the level of the Government to overcome negative gender and disability stereotypes and harmful practices and build zero tolerance for all types of violence in order to achieve gender equality</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966FEED2BC0E4A8B205266952AA691" ma:contentTypeVersion="19" ma:contentTypeDescription="Create a new document." ma:contentTypeScope="" ma:versionID="404f6ed16ae9c2f5241a4c1b3c0f006f">
  <xsd:schema xmlns:xsd="http://www.w3.org/2001/XMLSchema" xmlns:xs="http://www.w3.org/2001/XMLSchema" xmlns:p="http://schemas.microsoft.com/office/2006/metadata/properties" xmlns:ns2="135f0a40-a41e-4f35-9cd9-f96bef97fc61" xmlns:ns3="d84f543f-c299-4ad7-a877-a5495c8c7d57" targetNamespace="http://schemas.microsoft.com/office/2006/metadata/properties" ma:root="true" ma:fieldsID="c7c76f1bfd74550d9481520a078d4432" ns2:_="" ns3:_="">
    <xsd:import namespace="135f0a40-a41e-4f35-9cd9-f96bef97fc61"/>
    <xsd:import namespace="d84f543f-c299-4ad7-a877-a5495c8c7d5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2:SharedWithUsers" minOccurs="0"/>
                <xsd:element ref="ns2:SharedWithDetail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5f0a40-a41e-4f35-9cd9-f96bef97fc6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ce50c674-e03b-46ee-acf4-cb16a0fcb11b}" ma:internalName="TaxCatchAll" ma:showField="CatchAllData" ma:web="135f0a40-a41e-4f35-9cd9-f96bef97fc6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84f543f-c299-4ad7-a877-a5495c8c7d5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7912542-4a7e-41c2-b2b3-a117ce585e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_Flow_SignoffStatus" ma:index="29" nillable="true" ma:displayName="Sign-off status" ma:internalName="Sign_x002d_off_x0020_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d84f543f-c299-4ad7-a877-a5495c8c7d57">
      <Terms xmlns="http://schemas.microsoft.com/office/infopath/2007/PartnerControls"/>
    </lcf76f155ced4ddcb4097134ff3c332f>
    <_Flow_SignoffStatus xmlns="d84f543f-c299-4ad7-a877-a5495c8c7d57" xsi:nil="true"/>
    <TaxCatchAll xmlns="135f0a40-a41e-4f35-9cd9-f96bef97fc61" xsi:nil="true"/>
    <_dlc_DocId xmlns="135f0a40-a41e-4f35-9cd9-f96bef97fc61">6FC55VEKY67V-1659371838-60704</_dlc_DocId>
    <_dlc_DocIdUrl xmlns="135f0a40-a41e-4f35-9cd9-f96bef97fc61">
      <Url>https://mdacintl.sharepoint.com/sites/share/_layouts/15/DocIdRedir.aspx?ID=6FC55VEKY67V-1659371838-60704</Url>
      <Description>6FC55VEKY67V-1659371838-60704</Description>
    </_dlc_DocIdUrl>
  </documentManagement>
</p:properties>
</file>

<file path=customXml/itemProps1.xml><?xml version="1.0" encoding="utf-8"?>
<ds:datastoreItem xmlns:ds="http://schemas.openxmlformats.org/officeDocument/2006/customXml" ds:itemID="{137FDC5C-9C3B-4995-9D00-77A7113D3EE7}"/>
</file>

<file path=customXml/itemProps2.xml><?xml version="1.0" encoding="utf-8"?>
<ds:datastoreItem xmlns:ds="http://schemas.openxmlformats.org/officeDocument/2006/customXml" ds:itemID="{5B9C7DD6-00ED-4D1D-8DA3-75E4588945A5}"/>
</file>

<file path=customXml/itemProps3.xml><?xml version="1.0" encoding="utf-8"?>
<ds:datastoreItem xmlns:ds="http://schemas.openxmlformats.org/officeDocument/2006/customXml" ds:itemID="{DB593FBF-E47F-4FA7-AABD-750ADD6BF853}"/>
</file>

<file path=customXml/itemProps4.xml><?xml version="1.0" encoding="utf-8"?>
<ds:datastoreItem xmlns:ds="http://schemas.openxmlformats.org/officeDocument/2006/customXml" ds:itemID="{FAC02399-D74E-4B1C-AAF8-98776ACACF4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0x01010024966FEED2BC0E4A8B205266952AA691</vt:lpwstr>
  </property>
  <property fmtid="{D5CDD505-2E9C-101B-9397-08002B2CF9AE}" pid="3" name="_dlc_DocIdItemGuid">
    <vt:lpwstr>cc841cc9-3935-4258-b4ae-8a3976c22c9d</vt:lpwstr>
  </property>
</Properties>
</file>