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pitchFamily="2" charset="0"/>
      <p:regular r:id="rId12"/>
    </p:embeddedFont>
    <p:embeddedFont>
      <p:font typeface="DM Sans Bold" charset="0"/>
      <p:regular r:id="rId13"/>
    </p:embeddedFont>
    <p:embeddedFont>
      <p:font typeface="DM Sans Italics"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6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pt-PT"/>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6" name="TextBox 6"/>
          <p:cNvSpPr txBox="1"/>
          <p:nvPr/>
        </p:nvSpPr>
        <p:spPr>
          <a:xfrm>
            <a:off x="4032689" y="3166719"/>
            <a:ext cx="11893111" cy="3436008"/>
          </a:xfrm>
          <a:prstGeom prst="rect">
            <a:avLst/>
          </a:prstGeom>
        </p:spPr>
        <p:txBody>
          <a:bodyPr lIns="0" tIns="0" rIns="0" bIns="0" rtlCol="0" anchor="t">
            <a:spAutoFit/>
          </a:bodyPr>
          <a:lstStyle/>
          <a:p>
            <a:pPr algn="r">
              <a:lnSpc>
                <a:spcPts val="8900"/>
              </a:lnSpc>
            </a:pPr>
            <a:r>
              <a:rPr lang="en-US" sz="8900" b="1" dirty="0">
                <a:solidFill>
                  <a:srgbClr val="FFFFFF"/>
                </a:solidFill>
                <a:latin typeface="DM Sans Bold"/>
                <a:ea typeface="DM Sans Bold"/>
                <a:cs typeface="DM Sans Bold"/>
                <a:sym typeface="DM Sans Bold"/>
              </a:rPr>
              <a:t>HOW TO END FORCED STERILISATION</a:t>
            </a:r>
          </a:p>
        </p:txBody>
      </p:sp>
      <p:sp>
        <p:nvSpPr>
          <p:cNvPr id="7" name="TextBox 7"/>
          <p:cNvSpPr txBox="1"/>
          <p:nvPr/>
        </p:nvSpPr>
        <p:spPr>
          <a:xfrm>
            <a:off x="7772400" y="6640827"/>
            <a:ext cx="8153400" cy="1581459"/>
          </a:xfrm>
          <a:prstGeom prst="rect">
            <a:avLst/>
          </a:prstGeom>
        </p:spPr>
        <p:txBody>
          <a:bodyPr wrap="square" lIns="0" tIns="0" rIns="0" bIns="0" rtlCol="0" anchor="t">
            <a:spAutoFit/>
          </a:bodyPr>
          <a:lstStyle/>
          <a:p>
            <a:pPr algn="r">
              <a:lnSpc>
                <a:spcPts val="4070"/>
              </a:lnSpc>
            </a:pPr>
            <a:r>
              <a:rPr lang="en-US" sz="3700" i="1" dirty="0">
                <a:solidFill>
                  <a:srgbClr val="FFFFFF"/>
                </a:solidFill>
                <a:latin typeface="DM Sans Italics"/>
                <a:ea typeface="DM Sans Italics"/>
                <a:cs typeface="DM Sans Italics"/>
                <a:sym typeface="DM Sans Italics"/>
              </a:rPr>
              <a:t>Good practice example of the </a:t>
            </a:r>
            <a:r>
              <a:rPr lang="en-US" sz="3700" i="1" dirty="0" err="1">
                <a:solidFill>
                  <a:srgbClr val="FFFFFF"/>
                </a:solidFill>
                <a:latin typeface="DM Sans Italics"/>
                <a:ea typeface="DM Sans Italics"/>
                <a:cs typeface="DM Sans Italics"/>
                <a:sym typeface="DM Sans Italics"/>
              </a:rPr>
              <a:t>criminalisation</a:t>
            </a:r>
            <a:r>
              <a:rPr lang="en-US" sz="3700" i="1" dirty="0">
                <a:solidFill>
                  <a:srgbClr val="FFFFFF"/>
                </a:solidFill>
                <a:latin typeface="DM Sans Italics"/>
                <a:ea typeface="DM Sans Italics"/>
                <a:cs typeface="DM Sans Italics"/>
                <a:sym typeface="DM Sans Italics"/>
              </a:rPr>
              <a:t> in Malta with disability-led Reproductive Justice</a:t>
            </a:r>
          </a:p>
        </p:txBody>
      </p:sp>
      <p:sp>
        <p:nvSpPr>
          <p:cNvPr id="8" name="Freeform 8"/>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9" name="Freeform 9"/>
          <p:cNvSpPr/>
          <p:nvPr/>
        </p:nvSpPr>
        <p:spPr>
          <a:xfrm rot="-10800000">
            <a:off x="4959043"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P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pt-PT"/>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b="1">
                <a:solidFill>
                  <a:srgbClr val="FFFFFF"/>
                </a:solidFill>
                <a:latin typeface="DM Sans Bold"/>
                <a:ea typeface="DM Sans Bold"/>
                <a:cs typeface="DM Sans Bold"/>
                <a:sym typeface="DM Sans Bold"/>
              </a:rPr>
              <a:t>THANK YOU</a:t>
            </a:r>
          </a:p>
        </p:txBody>
      </p:sp>
      <p:sp>
        <p:nvSpPr>
          <p:cNvPr id="8" name="TextBox 8"/>
          <p:cNvSpPr txBox="1"/>
          <p:nvPr/>
        </p:nvSpPr>
        <p:spPr>
          <a:xfrm>
            <a:off x="7550916" y="4819644"/>
            <a:ext cx="7315200" cy="501656"/>
          </a:xfrm>
          <a:prstGeom prst="rect">
            <a:avLst/>
          </a:prstGeom>
        </p:spPr>
        <p:txBody>
          <a:bodyPr lIns="0" tIns="0" rIns="0" bIns="0" rtlCol="0" anchor="t">
            <a:spAutoFit/>
          </a:bodyPr>
          <a:lstStyle/>
          <a:p>
            <a:pPr algn="r">
              <a:lnSpc>
                <a:spcPts val="3850"/>
              </a:lnSpc>
            </a:pPr>
            <a:r>
              <a:rPr lang="en-US" sz="3500" b="1">
                <a:solidFill>
                  <a:srgbClr val="FFFFFF"/>
                </a:solidFill>
                <a:latin typeface="DM Sans Bold"/>
                <a:ea typeface="DM Sans Bold"/>
                <a:cs typeface="DM Sans Bold"/>
                <a:sym typeface="DM Sans Bold"/>
              </a:rPr>
              <a:t>Do you have any question?</a:t>
            </a:r>
          </a:p>
        </p:txBody>
      </p:sp>
      <p:sp>
        <p:nvSpPr>
          <p:cNvPr id="9" name="TextBox 9"/>
          <p:cNvSpPr txBox="1"/>
          <p:nvPr/>
        </p:nvSpPr>
        <p:spPr>
          <a:xfrm>
            <a:off x="9144000" y="5921375"/>
            <a:ext cx="5722116"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a:ea typeface="DM Sans"/>
                <a:cs typeface="DM Sans"/>
                <a:sym typeface="DM Sans"/>
              </a:rPr>
              <a:t>sara.rocha@eucap.eu</a:t>
            </a:r>
          </a:p>
        </p:txBody>
      </p:sp>
      <p:sp>
        <p:nvSpPr>
          <p:cNvPr id="10" name="Freeform 10"/>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P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3" name="Freeform 3"/>
          <p:cNvSpPr/>
          <p:nvPr/>
        </p:nvSpPr>
        <p:spPr>
          <a:xfrm>
            <a:off x="10977774" y="840136"/>
            <a:ext cx="6666088" cy="6930092"/>
          </a:xfrm>
          <a:custGeom>
            <a:avLst/>
            <a:gdLst/>
            <a:ahLst/>
            <a:cxnLst/>
            <a:rect l="l" t="t" r="r" b="b"/>
            <a:pathLst>
              <a:path w="6666088" h="6930092">
                <a:moveTo>
                  <a:pt x="0" y="0"/>
                </a:moveTo>
                <a:lnTo>
                  <a:pt x="6666089" y="0"/>
                </a:lnTo>
                <a:lnTo>
                  <a:pt x="6666089" y="6930092"/>
                </a:lnTo>
                <a:lnTo>
                  <a:pt x="0" y="6930092"/>
                </a:lnTo>
                <a:lnTo>
                  <a:pt x="0" y="0"/>
                </a:lnTo>
                <a:close/>
              </a:path>
            </a:pathLst>
          </a:custGeom>
          <a:blipFill>
            <a:blip r:embed="rId4"/>
            <a:stretch>
              <a:fillRect/>
            </a:stretch>
          </a:blipFill>
        </p:spPr>
        <p:txBody>
          <a:bodyPr/>
          <a:lstStyle/>
          <a:p>
            <a:endParaRPr lang="pt-PT"/>
          </a:p>
        </p:txBody>
      </p:sp>
      <p:sp>
        <p:nvSpPr>
          <p:cNvPr id="4" name="TextBox 4"/>
          <p:cNvSpPr txBox="1"/>
          <p:nvPr/>
        </p:nvSpPr>
        <p:spPr>
          <a:xfrm>
            <a:off x="1028700" y="1208318"/>
            <a:ext cx="6726444" cy="647706"/>
          </a:xfrm>
          <a:prstGeom prst="rect">
            <a:avLst/>
          </a:prstGeom>
        </p:spPr>
        <p:txBody>
          <a:bodyPr lIns="0" tIns="0" rIns="0" bIns="0" rtlCol="0" anchor="t">
            <a:spAutoFit/>
          </a:bodyPr>
          <a:lstStyle/>
          <a:p>
            <a:pPr algn="l">
              <a:lnSpc>
                <a:spcPts val="4950"/>
              </a:lnSpc>
            </a:pPr>
            <a:r>
              <a:rPr lang="en-US" sz="4500" b="1">
                <a:solidFill>
                  <a:srgbClr val="8CA9AD"/>
                </a:solidFill>
                <a:latin typeface="DM Sans Bold"/>
                <a:ea typeface="DM Sans Bold"/>
                <a:cs typeface="DM Sans Bold"/>
                <a:sym typeface="DM Sans Bold"/>
              </a:rPr>
              <a:t>FORCED STERILISATION</a:t>
            </a:r>
          </a:p>
        </p:txBody>
      </p:sp>
      <p:sp>
        <p:nvSpPr>
          <p:cNvPr id="5" name="TextBox 5"/>
          <p:cNvSpPr txBox="1"/>
          <p:nvPr/>
        </p:nvSpPr>
        <p:spPr>
          <a:xfrm>
            <a:off x="1105824" y="2360849"/>
            <a:ext cx="9152384" cy="6330956"/>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Forced sterilisation is an eugenic practice and a violation of sexual and reproductive health and rights, a form of violence against women. It is linked to sexual exploitation.</a:t>
            </a:r>
          </a:p>
          <a:p>
            <a:pPr algn="l">
              <a:lnSpc>
                <a:spcPts val="3850"/>
              </a:lnSpc>
            </a:pPr>
            <a:endParaRPr lang="en-US" sz="3500">
              <a:solidFill>
                <a:srgbClr val="737373"/>
              </a:solidFill>
              <a:latin typeface="DM Sans"/>
              <a:ea typeface="DM Sans"/>
              <a:cs typeface="DM Sans"/>
              <a:sym typeface="DM Sans"/>
            </a:endParaRPr>
          </a:p>
          <a:p>
            <a:pPr marL="755753" lvl="1" indent="-377876" algn="l">
              <a:lnSpc>
                <a:spcPts val="3850"/>
              </a:lnSpc>
              <a:buFont typeface="Arial"/>
              <a:buChar char="•"/>
            </a:pPr>
            <a:r>
              <a:rPr lang="en-US" sz="3500">
                <a:solidFill>
                  <a:srgbClr val="737373"/>
                </a:solidFill>
                <a:latin typeface="DM Sans"/>
                <a:ea typeface="DM Sans"/>
                <a:cs typeface="DM Sans"/>
                <a:sym typeface="DM Sans"/>
              </a:rPr>
              <a:t>Only 10 countries criminalise forced sterilisation as a distinct offence.</a:t>
            </a:r>
          </a:p>
          <a:p>
            <a:pPr marL="755753" lvl="1" indent="-377876" algn="l">
              <a:lnSpc>
                <a:spcPts val="3850"/>
              </a:lnSpc>
              <a:buFont typeface="Arial"/>
              <a:buChar char="•"/>
            </a:pPr>
            <a:r>
              <a:rPr lang="en-US" sz="3500">
                <a:solidFill>
                  <a:srgbClr val="737373"/>
                </a:solidFill>
                <a:latin typeface="DM Sans"/>
                <a:ea typeface="DM Sans"/>
                <a:cs typeface="DM Sans"/>
                <a:sym typeface="DM Sans"/>
              </a:rPr>
              <a:t>11 countries do not allow forced sterilisation of persons with disabilities, but is not criminalised. </a:t>
            </a:r>
          </a:p>
          <a:p>
            <a:pPr marL="755753" lvl="1" indent="-377876" algn="l">
              <a:lnSpc>
                <a:spcPts val="3850"/>
              </a:lnSpc>
              <a:buFont typeface="Arial"/>
              <a:buChar char="•"/>
            </a:pPr>
            <a:r>
              <a:rPr lang="en-US" sz="3500">
                <a:solidFill>
                  <a:srgbClr val="737373"/>
                </a:solidFill>
                <a:latin typeface="DM Sans"/>
                <a:ea typeface="DM Sans"/>
                <a:cs typeface="DM Sans"/>
                <a:sym typeface="DM Sans"/>
              </a:rPr>
              <a:t>3 countries (Portugal, Czechia and Hungary) allow it in minors.</a:t>
            </a:r>
          </a:p>
          <a:p>
            <a:pPr algn="l">
              <a:lnSpc>
                <a:spcPts val="3850"/>
              </a:lnSpc>
            </a:pPr>
            <a:endParaRPr lang="en-US" sz="3500">
              <a:solidFill>
                <a:srgbClr val="737373"/>
              </a:solidFill>
              <a:latin typeface="DM Sans"/>
              <a:ea typeface="DM Sans"/>
              <a:cs typeface="DM Sans"/>
              <a:sym typeface="DM Sans"/>
            </a:endParaRPr>
          </a:p>
        </p:txBody>
      </p:sp>
      <p:sp>
        <p:nvSpPr>
          <p:cNvPr id="6" name="TextBox 6"/>
          <p:cNvSpPr txBox="1"/>
          <p:nvPr/>
        </p:nvSpPr>
        <p:spPr>
          <a:xfrm>
            <a:off x="10258208" y="7653576"/>
            <a:ext cx="7909236" cy="1569091"/>
          </a:xfrm>
          <a:prstGeom prst="rect">
            <a:avLst/>
          </a:prstGeom>
        </p:spPr>
        <p:txBody>
          <a:bodyPr lIns="0" tIns="0" rIns="0" bIns="0" rtlCol="0" anchor="t">
            <a:spAutoFit/>
          </a:bodyPr>
          <a:lstStyle/>
          <a:p>
            <a:pPr algn="l">
              <a:lnSpc>
                <a:spcPts val="3080"/>
              </a:lnSpc>
            </a:pPr>
            <a:r>
              <a:rPr lang="en-US" sz="2800">
                <a:solidFill>
                  <a:srgbClr val="737373"/>
                </a:solidFill>
                <a:latin typeface="DM Sans"/>
                <a:ea typeface="DM Sans"/>
                <a:cs typeface="DM Sans"/>
                <a:sym typeface="DM Sans"/>
              </a:rPr>
              <a:t>Graphic on Status of forced sterilisation in EU Member States on the European Disability Forum 2022 report “Forced sterilisation of persons with disabilities in the EU”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41945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3" name="Freeform 3"/>
          <p:cNvSpPr/>
          <p:nvPr/>
        </p:nvSpPr>
        <p:spPr>
          <a:xfrm rot="-10800000">
            <a:off x="11061889" y="-806818"/>
            <a:ext cx="4165223" cy="5950318"/>
          </a:xfrm>
          <a:custGeom>
            <a:avLst/>
            <a:gdLst/>
            <a:ahLst/>
            <a:cxnLst/>
            <a:rect l="l" t="t" r="r" b="b"/>
            <a:pathLst>
              <a:path w="4165223" h="5950318">
                <a:moveTo>
                  <a:pt x="0" y="0"/>
                </a:moveTo>
                <a:lnTo>
                  <a:pt x="4165222" y="0"/>
                </a:lnTo>
                <a:lnTo>
                  <a:pt x="4165222"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4" name="Freeform 4"/>
          <p:cNvSpPr/>
          <p:nvPr/>
        </p:nvSpPr>
        <p:spPr>
          <a:xfrm>
            <a:off x="9381282" y="2712418"/>
            <a:ext cx="8645163" cy="4862163"/>
          </a:xfrm>
          <a:custGeom>
            <a:avLst/>
            <a:gdLst/>
            <a:ahLst/>
            <a:cxnLst/>
            <a:rect l="l" t="t" r="r" b="b"/>
            <a:pathLst>
              <a:path w="8645163" h="4862163">
                <a:moveTo>
                  <a:pt x="0" y="0"/>
                </a:moveTo>
                <a:lnTo>
                  <a:pt x="8645163" y="0"/>
                </a:lnTo>
                <a:lnTo>
                  <a:pt x="8645163" y="4862164"/>
                </a:lnTo>
                <a:lnTo>
                  <a:pt x="0" y="4862164"/>
                </a:lnTo>
                <a:lnTo>
                  <a:pt x="0" y="0"/>
                </a:lnTo>
                <a:close/>
              </a:path>
            </a:pathLst>
          </a:custGeom>
          <a:blipFill>
            <a:blip r:embed="rId6"/>
            <a:stretch>
              <a:fillRect/>
            </a:stretch>
          </a:blipFill>
        </p:spPr>
        <p:txBody>
          <a:bodyPr/>
          <a:lstStyle/>
          <a:p>
            <a:endParaRPr lang="pt-PT"/>
          </a:p>
        </p:txBody>
      </p:sp>
      <p:sp>
        <p:nvSpPr>
          <p:cNvPr id="5" name="TextBox 5"/>
          <p:cNvSpPr txBox="1"/>
          <p:nvPr/>
        </p:nvSpPr>
        <p:spPr>
          <a:xfrm>
            <a:off x="1141650" y="930748"/>
            <a:ext cx="6726444" cy="647706"/>
          </a:xfrm>
          <a:prstGeom prst="rect">
            <a:avLst/>
          </a:prstGeom>
        </p:spPr>
        <p:txBody>
          <a:bodyPr lIns="0" tIns="0" rIns="0" bIns="0" rtlCol="0" anchor="t">
            <a:spAutoFit/>
          </a:bodyPr>
          <a:lstStyle/>
          <a:p>
            <a:pPr algn="l">
              <a:lnSpc>
                <a:spcPts val="4950"/>
              </a:lnSpc>
            </a:pPr>
            <a:r>
              <a:rPr lang="en-US" sz="4500" b="1">
                <a:solidFill>
                  <a:srgbClr val="8CA9AD"/>
                </a:solidFill>
                <a:latin typeface="DM Sans Bold"/>
                <a:ea typeface="DM Sans Bold"/>
                <a:cs typeface="DM Sans Bold"/>
                <a:sym typeface="DM Sans Bold"/>
              </a:rPr>
              <a:t>EU LEGISLATION</a:t>
            </a:r>
          </a:p>
        </p:txBody>
      </p:sp>
      <p:sp>
        <p:nvSpPr>
          <p:cNvPr id="6" name="TextBox 6"/>
          <p:cNvSpPr txBox="1"/>
          <p:nvPr/>
        </p:nvSpPr>
        <p:spPr>
          <a:xfrm>
            <a:off x="1141650" y="1955794"/>
            <a:ext cx="8002350" cy="7302506"/>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Forced sterilisation is prohibited by the Article 23 of the United Nations Convention on the Rights of Persons with Disabilities (CRPD) and article 39 of the Istanbul Convention. However, there are no mechanism for enforcement or sanctions.</a:t>
            </a:r>
          </a:p>
          <a:p>
            <a:pPr algn="l">
              <a:lnSpc>
                <a:spcPts val="3850"/>
              </a:lnSpc>
            </a:pPr>
            <a:r>
              <a:rPr lang="en-US" sz="3500">
                <a:solidFill>
                  <a:srgbClr val="737373"/>
                </a:solidFill>
                <a:latin typeface="DM Sans"/>
                <a:ea typeface="DM Sans"/>
                <a:cs typeface="DM Sans"/>
                <a:sym typeface="DM Sans"/>
              </a:rPr>
              <a:t>The EU recently had the opportunity to criminalise forced sterilisation across all of its Member States, through the Directive on combating violence against women, but relevant provisions were removed from the Directive on the insistence of the Council of the 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896442" y="1802955"/>
            <a:ext cx="7871904" cy="7455345"/>
          </a:xfrm>
          <a:custGeom>
            <a:avLst/>
            <a:gdLst/>
            <a:ahLst/>
            <a:cxnLst/>
            <a:rect l="l" t="t" r="r" b="b"/>
            <a:pathLst>
              <a:path w="7871904" h="7455345">
                <a:moveTo>
                  <a:pt x="0" y="0"/>
                </a:moveTo>
                <a:lnTo>
                  <a:pt x="7871904" y="0"/>
                </a:lnTo>
                <a:lnTo>
                  <a:pt x="7871904" y="7455345"/>
                </a:lnTo>
                <a:lnTo>
                  <a:pt x="0" y="7455345"/>
                </a:lnTo>
                <a:lnTo>
                  <a:pt x="0" y="0"/>
                </a:lnTo>
                <a:close/>
              </a:path>
            </a:pathLst>
          </a:custGeom>
          <a:blipFill>
            <a:blip r:embed="rId2"/>
            <a:stretch>
              <a:fillRect/>
            </a:stretch>
          </a:blipFill>
        </p:spPr>
        <p:txBody>
          <a:bodyPr/>
          <a:lstStyle/>
          <a:p>
            <a:endParaRPr lang="pt-PT"/>
          </a:p>
        </p:txBody>
      </p:sp>
      <p:sp>
        <p:nvSpPr>
          <p:cNvPr id="3" name="TextBox 3"/>
          <p:cNvSpPr txBox="1"/>
          <p:nvPr/>
        </p:nvSpPr>
        <p:spPr>
          <a:xfrm>
            <a:off x="522187" y="669916"/>
            <a:ext cx="17765813" cy="1656085"/>
          </a:xfrm>
          <a:prstGeom prst="rect">
            <a:avLst/>
          </a:prstGeom>
        </p:spPr>
        <p:txBody>
          <a:bodyPr lIns="0" tIns="0" rIns="0" bIns="0" rtlCol="0" anchor="t">
            <a:spAutoFit/>
          </a:bodyPr>
          <a:lstStyle/>
          <a:p>
            <a:pPr algn="l">
              <a:lnSpc>
                <a:spcPts val="6490"/>
              </a:lnSpc>
            </a:pPr>
            <a:r>
              <a:rPr lang="en-US" sz="5900" b="1">
                <a:solidFill>
                  <a:srgbClr val="8CA9AD"/>
                </a:solidFill>
                <a:latin typeface="DM Sans Bold"/>
                <a:ea typeface="DM Sans Bold"/>
                <a:cs typeface="DM Sans Bold"/>
                <a:sym typeface="DM Sans Bold"/>
              </a:rPr>
              <a:t>LEGISLATION INFORMED BY LIVED EXPERIENCES</a:t>
            </a:r>
          </a:p>
          <a:p>
            <a:pPr algn="l">
              <a:lnSpc>
                <a:spcPts val="6490"/>
              </a:lnSpc>
            </a:pPr>
            <a:r>
              <a:rPr lang="en-US" sz="5900">
                <a:solidFill>
                  <a:srgbClr val="8CA9AD"/>
                </a:solidFill>
                <a:latin typeface="DM Sans"/>
                <a:ea typeface="DM Sans"/>
                <a:cs typeface="DM Sans"/>
                <a:sym typeface="DM Sans"/>
              </a:rPr>
              <a:t>THE MALTA EXAMPLE</a:t>
            </a:r>
          </a:p>
        </p:txBody>
      </p:sp>
      <p:sp>
        <p:nvSpPr>
          <p:cNvPr id="4" name="TextBox 4"/>
          <p:cNvSpPr txBox="1"/>
          <p:nvPr/>
        </p:nvSpPr>
        <p:spPr>
          <a:xfrm>
            <a:off x="792467" y="3006209"/>
            <a:ext cx="8242553" cy="5951226"/>
          </a:xfrm>
          <a:prstGeom prst="rect">
            <a:avLst/>
          </a:prstGeom>
        </p:spPr>
        <p:txBody>
          <a:bodyPr lIns="0" tIns="0" rIns="0" bIns="0" rtlCol="0" anchor="t">
            <a:spAutoFit/>
          </a:bodyPr>
          <a:lstStyle/>
          <a:p>
            <a:pPr algn="l">
              <a:lnSpc>
                <a:spcPts val="3960"/>
              </a:lnSpc>
            </a:pPr>
            <a:r>
              <a:rPr lang="en-US" sz="3600">
                <a:solidFill>
                  <a:srgbClr val="737373"/>
                </a:solidFill>
                <a:latin typeface="DM Sans"/>
                <a:ea typeface="DM Sans"/>
                <a:cs typeface="DM Sans"/>
                <a:sym typeface="DM Sans"/>
              </a:rPr>
              <a:t>Malta became the 10th country to criminalise forced sterilisation in the EU.</a:t>
            </a:r>
          </a:p>
          <a:p>
            <a:pPr algn="l">
              <a:lnSpc>
                <a:spcPts val="3960"/>
              </a:lnSpc>
            </a:pPr>
            <a:endParaRPr lang="en-US" sz="3600">
              <a:solidFill>
                <a:srgbClr val="737373"/>
              </a:solidFill>
              <a:latin typeface="DM Sans"/>
              <a:ea typeface="DM Sans"/>
              <a:cs typeface="DM Sans"/>
              <a:sym typeface="DM Sans"/>
            </a:endParaRPr>
          </a:p>
          <a:p>
            <a:pPr algn="l">
              <a:lnSpc>
                <a:spcPts val="3960"/>
              </a:lnSpc>
            </a:pPr>
            <a:r>
              <a:rPr lang="en-US" sz="3600">
                <a:solidFill>
                  <a:srgbClr val="737373"/>
                </a:solidFill>
                <a:latin typeface="DM Sans"/>
                <a:ea typeface="DM Sans"/>
                <a:cs typeface="DM Sans"/>
                <a:sym typeface="DM Sans"/>
              </a:rPr>
              <a:t>Considering the limited research on how and why women and girls with disabilities are being sterilised, the Malta Government involved the voices and lived experiences of disabled-led organisations and disabled advocates, including survivors of forced sterilization, in writing the law.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187" y="660391"/>
            <a:ext cx="17765813" cy="1704980"/>
          </a:xfrm>
          <a:prstGeom prst="rect">
            <a:avLst/>
          </a:prstGeom>
        </p:spPr>
        <p:txBody>
          <a:bodyPr lIns="0" tIns="0" rIns="0" bIns="0" rtlCol="0" anchor="t">
            <a:spAutoFit/>
          </a:bodyPr>
          <a:lstStyle/>
          <a:p>
            <a:pPr algn="l">
              <a:lnSpc>
                <a:spcPts val="6600"/>
              </a:lnSpc>
            </a:pPr>
            <a:r>
              <a:rPr lang="en-US" sz="6000" b="1">
                <a:solidFill>
                  <a:srgbClr val="8CA9AD"/>
                </a:solidFill>
                <a:latin typeface="DM Sans Bold"/>
                <a:ea typeface="DM Sans Bold"/>
                <a:cs typeface="DM Sans Bold"/>
                <a:sym typeface="DM Sans Bold"/>
              </a:rPr>
              <a:t>LEGISLATION INFORMED BY LIVED EXPERIENCES</a:t>
            </a:r>
          </a:p>
          <a:p>
            <a:pPr algn="l">
              <a:lnSpc>
                <a:spcPts val="6600"/>
              </a:lnSpc>
            </a:pPr>
            <a:r>
              <a:rPr lang="en-US" sz="6000">
                <a:solidFill>
                  <a:srgbClr val="8CA9AD"/>
                </a:solidFill>
                <a:latin typeface="DM Sans"/>
                <a:ea typeface="DM Sans"/>
                <a:cs typeface="DM Sans"/>
                <a:sym typeface="DM Sans"/>
              </a:rPr>
              <a:t>THE MALTA EXAMPLE</a:t>
            </a:r>
          </a:p>
        </p:txBody>
      </p:sp>
      <p:sp>
        <p:nvSpPr>
          <p:cNvPr id="3" name="TextBox 3"/>
          <p:cNvSpPr txBox="1"/>
          <p:nvPr/>
        </p:nvSpPr>
        <p:spPr>
          <a:xfrm>
            <a:off x="879203" y="3224416"/>
            <a:ext cx="7223273" cy="5592445"/>
          </a:xfrm>
          <a:prstGeom prst="rect">
            <a:avLst/>
          </a:prstGeom>
        </p:spPr>
        <p:txBody>
          <a:bodyPr lIns="0" tIns="0" rIns="0" bIns="0" rtlCol="0" anchor="t">
            <a:spAutoFit/>
          </a:bodyPr>
          <a:lstStyle/>
          <a:p>
            <a:pPr algn="l">
              <a:lnSpc>
                <a:spcPts val="3409"/>
              </a:lnSpc>
            </a:pPr>
            <a:r>
              <a:rPr lang="en-US" sz="3099" b="1">
                <a:solidFill>
                  <a:srgbClr val="737373"/>
                </a:solidFill>
                <a:latin typeface="DM Sans Bold"/>
                <a:ea typeface="DM Sans Bold"/>
                <a:cs typeface="DM Sans Bold"/>
                <a:sym typeface="DM Sans Bold"/>
              </a:rPr>
              <a:t>Reasons for forced sterilisation:</a:t>
            </a:r>
          </a:p>
          <a:p>
            <a:pPr marL="669286" lvl="1" indent="-334643" algn="l">
              <a:lnSpc>
                <a:spcPts val="3409"/>
              </a:lnSpc>
              <a:buFont typeface="Arial"/>
              <a:buChar char="•"/>
            </a:pPr>
            <a:r>
              <a:rPr lang="en-US" sz="3099">
                <a:solidFill>
                  <a:srgbClr val="737373"/>
                </a:solidFill>
                <a:latin typeface="DM Sans"/>
                <a:ea typeface="DM Sans"/>
                <a:cs typeface="DM Sans"/>
                <a:sym typeface="DM Sans"/>
              </a:rPr>
              <a:t>Carers and family members concerned about abuse and pregnancy, believing the person couldn’t be a parent;</a:t>
            </a:r>
          </a:p>
          <a:p>
            <a:pPr marL="669286" lvl="1" indent="-334643" algn="l">
              <a:lnSpc>
                <a:spcPts val="3409"/>
              </a:lnSpc>
              <a:buFont typeface="Arial"/>
              <a:buChar char="•"/>
            </a:pPr>
            <a:r>
              <a:rPr lang="en-US" sz="3099">
                <a:solidFill>
                  <a:srgbClr val="737373"/>
                </a:solidFill>
                <a:latin typeface="DM Sans"/>
                <a:ea typeface="DM Sans"/>
                <a:cs typeface="DM Sans"/>
                <a:sym typeface="DM Sans"/>
              </a:rPr>
              <a:t>Institutions which request it as a standard for acceptance into their facilities, with family members having no other service options;</a:t>
            </a:r>
          </a:p>
          <a:p>
            <a:pPr marL="669286" lvl="1" indent="-334643" algn="l">
              <a:lnSpc>
                <a:spcPts val="3409"/>
              </a:lnSpc>
              <a:buFont typeface="Arial"/>
              <a:buChar char="•"/>
            </a:pPr>
            <a:r>
              <a:rPr lang="en-US" sz="3099">
                <a:solidFill>
                  <a:srgbClr val="737373"/>
                </a:solidFill>
                <a:latin typeface="DM Sans"/>
                <a:ea typeface="DM Sans"/>
                <a:cs typeface="DM Sans"/>
                <a:sym typeface="DM Sans"/>
              </a:rPr>
              <a:t>Medical professionals suggest to carers it is the best option;</a:t>
            </a:r>
          </a:p>
          <a:p>
            <a:pPr marL="669286" lvl="1" indent="-334643" algn="l">
              <a:lnSpc>
                <a:spcPts val="3409"/>
              </a:lnSpc>
              <a:buFont typeface="Arial"/>
              <a:buChar char="•"/>
            </a:pPr>
            <a:r>
              <a:rPr lang="en-US" sz="3099">
                <a:solidFill>
                  <a:srgbClr val="737373"/>
                </a:solidFill>
                <a:latin typeface="DM Sans"/>
                <a:ea typeface="DM Sans"/>
                <a:cs typeface="DM Sans"/>
                <a:sym typeface="DM Sans"/>
              </a:rPr>
              <a:t>Menstrual management or to facilitate care.</a:t>
            </a:r>
          </a:p>
        </p:txBody>
      </p:sp>
      <p:sp>
        <p:nvSpPr>
          <p:cNvPr id="4" name="TextBox 4"/>
          <p:cNvSpPr txBox="1"/>
          <p:nvPr/>
        </p:nvSpPr>
        <p:spPr>
          <a:xfrm>
            <a:off x="9144000" y="3233941"/>
            <a:ext cx="8264797" cy="4924425"/>
          </a:xfrm>
          <a:prstGeom prst="rect">
            <a:avLst/>
          </a:prstGeom>
        </p:spPr>
        <p:txBody>
          <a:bodyPr lIns="0" tIns="0" rIns="0" bIns="0" rtlCol="0" anchor="t">
            <a:spAutoFit/>
          </a:bodyPr>
          <a:lstStyle/>
          <a:p>
            <a:pPr algn="l">
              <a:lnSpc>
                <a:spcPts val="3299"/>
              </a:lnSpc>
            </a:pPr>
            <a:r>
              <a:rPr lang="en-US" sz="2999" b="1">
                <a:solidFill>
                  <a:srgbClr val="737373"/>
                </a:solidFill>
                <a:latin typeface="DM Sans Bold"/>
                <a:ea typeface="DM Sans Bold"/>
                <a:cs typeface="DM Sans Bold"/>
                <a:sym typeface="DM Sans Bold"/>
              </a:rPr>
              <a:t>Consent:</a:t>
            </a:r>
          </a:p>
          <a:p>
            <a:pPr marL="647697" lvl="1" indent="-323848" algn="l">
              <a:lnSpc>
                <a:spcPts val="3299"/>
              </a:lnSpc>
              <a:buFont typeface="Arial"/>
              <a:buChar char="•"/>
            </a:pPr>
            <a:r>
              <a:rPr lang="en-US" sz="2999">
                <a:solidFill>
                  <a:srgbClr val="737373"/>
                </a:solidFill>
                <a:latin typeface="DM Sans"/>
                <a:ea typeface="DM Sans"/>
                <a:cs typeface="DM Sans"/>
                <a:sym typeface="DM Sans"/>
              </a:rPr>
              <a:t>Countries with substituted decision-making in legal capacity allowing legal guardians to give consent (carers, institutions, etc);</a:t>
            </a:r>
          </a:p>
          <a:p>
            <a:pPr marL="647697" lvl="1" indent="-323848" algn="l">
              <a:lnSpc>
                <a:spcPts val="3299"/>
              </a:lnSpc>
              <a:buFont typeface="Arial"/>
              <a:buChar char="•"/>
            </a:pPr>
            <a:r>
              <a:rPr lang="en-US" sz="2999">
                <a:solidFill>
                  <a:srgbClr val="737373"/>
                </a:solidFill>
                <a:latin typeface="DM Sans"/>
                <a:ea typeface="DM Sans"/>
                <a:cs typeface="DM Sans"/>
                <a:sym typeface="DM Sans"/>
              </a:rPr>
              <a:t>Pressured into consent or made to believe their disabilities would not allow them to be mothers</a:t>
            </a:r>
          </a:p>
          <a:p>
            <a:pPr marL="647697" lvl="1" indent="-323848" algn="l">
              <a:lnSpc>
                <a:spcPts val="3299"/>
              </a:lnSpc>
              <a:buFont typeface="Arial"/>
              <a:buChar char="•"/>
            </a:pPr>
            <a:r>
              <a:rPr lang="en-US" sz="2999">
                <a:solidFill>
                  <a:srgbClr val="737373"/>
                </a:solidFill>
                <a:latin typeface="DM Sans"/>
                <a:ea typeface="DM Sans"/>
                <a:cs typeface="DM Sans"/>
                <a:sym typeface="DM Sans"/>
              </a:rPr>
              <a:t>Not being fully or clearly informed of what the procedure will do,</a:t>
            </a:r>
          </a:p>
          <a:p>
            <a:pPr marL="647697" lvl="1" indent="-323848" algn="l">
              <a:lnSpc>
                <a:spcPts val="3299"/>
              </a:lnSpc>
              <a:buFont typeface="Arial"/>
              <a:buChar char="•"/>
            </a:pPr>
            <a:r>
              <a:rPr lang="en-US" sz="2999">
                <a:solidFill>
                  <a:srgbClr val="737373"/>
                </a:solidFill>
                <a:latin typeface="DM Sans"/>
                <a:ea typeface="DM Sans"/>
                <a:cs typeface="DM Sans"/>
                <a:sym typeface="DM Sans"/>
              </a:rPr>
              <a:t>Not being informed at all, with the woman thinking it was an appendectomy.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4107" y="783996"/>
            <a:ext cx="6726444" cy="1276356"/>
          </a:xfrm>
          <a:prstGeom prst="rect">
            <a:avLst/>
          </a:prstGeom>
        </p:spPr>
        <p:txBody>
          <a:bodyPr lIns="0" tIns="0" rIns="0" bIns="0" rtlCol="0" anchor="t">
            <a:spAutoFit/>
          </a:bodyPr>
          <a:lstStyle/>
          <a:p>
            <a:pPr algn="l">
              <a:lnSpc>
                <a:spcPts val="4950"/>
              </a:lnSpc>
            </a:pPr>
            <a:r>
              <a:rPr lang="en-US" sz="4500" b="1">
                <a:solidFill>
                  <a:srgbClr val="8CA9AD"/>
                </a:solidFill>
                <a:latin typeface="DM Sans Bold"/>
                <a:ea typeface="DM Sans Bold"/>
                <a:cs typeface="DM Sans Bold"/>
                <a:sym typeface="DM Sans Bold"/>
              </a:rPr>
              <a:t>LAW IN MALTA</a:t>
            </a:r>
          </a:p>
          <a:p>
            <a:pPr algn="l">
              <a:lnSpc>
                <a:spcPts val="4950"/>
              </a:lnSpc>
            </a:pPr>
            <a:endParaRPr lang="en-US" sz="4500" b="1">
              <a:solidFill>
                <a:srgbClr val="8CA9AD"/>
              </a:solidFill>
              <a:latin typeface="DM Sans Bold"/>
              <a:ea typeface="DM Sans Bold"/>
              <a:cs typeface="DM Sans Bold"/>
              <a:sym typeface="DM Sans Bold"/>
            </a:endParaRPr>
          </a:p>
        </p:txBody>
      </p:sp>
      <p:grpSp>
        <p:nvGrpSpPr>
          <p:cNvPr id="3" name="Group 3"/>
          <p:cNvGrpSpPr/>
          <p:nvPr/>
        </p:nvGrpSpPr>
        <p:grpSpPr>
          <a:xfrm>
            <a:off x="1028700" y="2060352"/>
            <a:ext cx="16230600" cy="2919691"/>
            <a:chOff x="0" y="0"/>
            <a:chExt cx="4274726" cy="768972"/>
          </a:xfrm>
        </p:grpSpPr>
        <p:sp>
          <p:nvSpPr>
            <p:cNvPr id="4" name="Freeform 4"/>
            <p:cNvSpPr/>
            <p:nvPr/>
          </p:nvSpPr>
          <p:spPr>
            <a:xfrm>
              <a:off x="0" y="0"/>
              <a:ext cx="4274726" cy="768972"/>
            </a:xfrm>
            <a:custGeom>
              <a:avLst/>
              <a:gdLst/>
              <a:ahLst/>
              <a:cxnLst/>
              <a:rect l="l" t="t" r="r" b="b"/>
              <a:pathLst>
                <a:path w="4274726" h="768972">
                  <a:moveTo>
                    <a:pt x="22896" y="0"/>
                  </a:moveTo>
                  <a:lnTo>
                    <a:pt x="4251830" y="0"/>
                  </a:lnTo>
                  <a:cubicBezTo>
                    <a:pt x="4264475" y="0"/>
                    <a:pt x="4274726" y="10251"/>
                    <a:pt x="4274726" y="22896"/>
                  </a:cubicBezTo>
                  <a:lnTo>
                    <a:pt x="4274726" y="746076"/>
                  </a:lnTo>
                  <a:cubicBezTo>
                    <a:pt x="4274726" y="752149"/>
                    <a:pt x="4272314" y="757972"/>
                    <a:pt x="4268020" y="762266"/>
                  </a:cubicBezTo>
                  <a:cubicBezTo>
                    <a:pt x="4263726" y="766560"/>
                    <a:pt x="4257903" y="768972"/>
                    <a:pt x="4251830" y="768972"/>
                  </a:cubicBezTo>
                  <a:lnTo>
                    <a:pt x="22896" y="768972"/>
                  </a:lnTo>
                  <a:cubicBezTo>
                    <a:pt x="10251" y="768972"/>
                    <a:pt x="0" y="758721"/>
                    <a:pt x="0" y="746076"/>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pt-PT"/>
            </a:p>
          </p:txBody>
        </p:sp>
        <p:sp>
          <p:nvSpPr>
            <p:cNvPr id="5" name="TextBox 5"/>
            <p:cNvSpPr txBox="1"/>
            <p:nvPr/>
          </p:nvSpPr>
          <p:spPr>
            <a:xfrm>
              <a:off x="0" y="-57150"/>
              <a:ext cx="4274726" cy="826122"/>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295990" y="2554994"/>
            <a:ext cx="15696020" cy="1958981"/>
          </a:xfrm>
          <a:prstGeom prst="rect">
            <a:avLst/>
          </a:prstGeom>
        </p:spPr>
        <p:txBody>
          <a:bodyPr lIns="0" tIns="0" rIns="0" bIns="0" rtlCol="0" anchor="t">
            <a:spAutoFit/>
          </a:bodyPr>
          <a:lstStyle/>
          <a:p>
            <a:pPr algn="l">
              <a:lnSpc>
                <a:spcPts val="3850"/>
              </a:lnSpc>
            </a:pPr>
            <a:r>
              <a:rPr lang="en-US" sz="3500">
                <a:solidFill>
                  <a:srgbClr val="FFFFFF"/>
                </a:solidFill>
                <a:latin typeface="DM Sans"/>
                <a:ea typeface="DM Sans"/>
                <a:cs typeface="DM Sans"/>
                <a:sym typeface="DM Sans"/>
              </a:rPr>
              <a:t>The surgical removal or disablement of a minor or adult’s reproductive organs without that person free and informed consent, leading to sterilisation, leads to a person being guilty of enforced sterilisation, and being liable to imprisonment from 5 to 9 years, with the possibility of a fine.</a:t>
            </a:r>
          </a:p>
        </p:txBody>
      </p:sp>
      <p:sp>
        <p:nvSpPr>
          <p:cNvPr id="7" name="TextBox 7"/>
          <p:cNvSpPr txBox="1"/>
          <p:nvPr/>
        </p:nvSpPr>
        <p:spPr>
          <a:xfrm>
            <a:off x="1234107" y="5348333"/>
            <a:ext cx="16641403" cy="4128141"/>
          </a:xfrm>
          <a:prstGeom prst="rect">
            <a:avLst/>
          </a:prstGeom>
        </p:spPr>
        <p:txBody>
          <a:bodyPr lIns="0" tIns="0" rIns="0" bIns="0" rtlCol="0" anchor="t">
            <a:spAutoFit/>
          </a:bodyPr>
          <a:lstStyle/>
          <a:p>
            <a:pPr marL="712574" lvl="1" indent="-356287" algn="l">
              <a:lnSpc>
                <a:spcPts val="3630"/>
              </a:lnSpc>
              <a:buFont typeface="Arial"/>
              <a:buChar char="•"/>
            </a:pPr>
            <a:r>
              <a:rPr lang="en-US" sz="3300">
                <a:solidFill>
                  <a:srgbClr val="737373"/>
                </a:solidFill>
                <a:latin typeface="DM Sans"/>
                <a:ea typeface="DM Sans"/>
                <a:cs typeface="DM Sans"/>
                <a:sym typeface="DM Sans"/>
              </a:rPr>
              <a:t>No substitution of free and informed personal consent, further to the Convention on the Rights of Persons with Disabilities (UNCRPD) in Article 25(d) and General Comment 1.</a:t>
            </a:r>
          </a:p>
          <a:p>
            <a:pPr marL="712574" lvl="1" indent="-356287" algn="l">
              <a:lnSpc>
                <a:spcPts val="3630"/>
              </a:lnSpc>
              <a:buFont typeface="Arial"/>
              <a:buChar char="•"/>
            </a:pPr>
            <a:r>
              <a:rPr lang="en-US" sz="3300">
                <a:solidFill>
                  <a:srgbClr val="737373"/>
                </a:solidFill>
                <a:latin typeface="DM Sans"/>
                <a:ea typeface="DM Sans"/>
                <a:cs typeface="DM Sans"/>
                <a:sym typeface="DM Sans"/>
              </a:rPr>
              <a:t>Accomplices are also covered under this offence. </a:t>
            </a:r>
          </a:p>
          <a:p>
            <a:pPr marL="712574" lvl="1" indent="-356287" algn="l">
              <a:lnSpc>
                <a:spcPts val="3630"/>
              </a:lnSpc>
              <a:buFont typeface="Arial"/>
              <a:buChar char="•"/>
            </a:pPr>
            <a:r>
              <a:rPr lang="en-US" sz="3300">
                <a:solidFill>
                  <a:srgbClr val="737373"/>
                </a:solidFill>
                <a:latin typeface="DM Sans"/>
                <a:ea typeface="DM Sans"/>
                <a:cs typeface="DM Sans"/>
                <a:sym typeface="DM Sans"/>
              </a:rPr>
              <a:t>The punishment increases by one degree, up to a maximum of 12 years when the commission of such crimes involves also the use of force, deceit, fraud, bribery, false pretences, coercion or threats.</a:t>
            </a:r>
          </a:p>
          <a:p>
            <a:pPr marL="712574" lvl="1" indent="-356287" algn="l">
              <a:lnSpc>
                <a:spcPts val="3630"/>
              </a:lnSpc>
              <a:buFont typeface="Arial"/>
              <a:buChar char="•"/>
            </a:pPr>
            <a:r>
              <a:rPr lang="en-US" sz="3300">
                <a:solidFill>
                  <a:srgbClr val="737373"/>
                </a:solidFill>
                <a:latin typeface="DM Sans"/>
                <a:ea typeface="DM Sans"/>
                <a:cs typeface="DM Sans"/>
                <a:sym typeface="DM Sans"/>
              </a:rPr>
              <a:t>The court can additionally impose a fine of between €8,000 and €20,000, and compensation of up to €10,000 for the victim.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4107" y="783996"/>
            <a:ext cx="6726444" cy="1276356"/>
          </a:xfrm>
          <a:prstGeom prst="rect">
            <a:avLst/>
          </a:prstGeom>
        </p:spPr>
        <p:txBody>
          <a:bodyPr lIns="0" tIns="0" rIns="0" bIns="0" rtlCol="0" anchor="t">
            <a:spAutoFit/>
          </a:bodyPr>
          <a:lstStyle/>
          <a:p>
            <a:pPr algn="l">
              <a:lnSpc>
                <a:spcPts val="4950"/>
              </a:lnSpc>
            </a:pPr>
            <a:r>
              <a:rPr lang="en-US" sz="4500" b="1">
                <a:solidFill>
                  <a:srgbClr val="8CA9AD"/>
                </a:solidFill>
                <a:latin typeface="DM Sans Bold"/>
                <a:ea typeface="DM Sans Bold"/>
                <a:cs typeface="DM Sans Bold"/>
                <a:sym typeface="DM Sans Bold"/>
              </a:rPr>
              <a:t>LAW IN MALTA</a:t>
            </a:r>
          </a:p>
          <a:p>
            <a:pPr algn="l">
              <a:lnSpc>
                <a:spcPts val="4950"/>
              </a:lnSpc>
            </a:pPr>
            <a:endParaRPr lang="en-US" sz="4500" b="1">
              <a:solidFill>
                <a:srgbClr val="8CA9AD"/>
              </a:solidFill>
              <a:latin typeface="DM Sans Bold"/>
              <a:ea typeface="DM Sans Bold"/>
              <a:cs typeface="DM Sans Bold"/>
              <a:sym typeface="DM Sans Bold"/>
            </a:endParaRPr>
          </a:p>
        </p:txBody>
      </p:sp>
      <p:sp>
        <p:nvSpPr>
          <p:cNvPr id="3" name="TextBox 3"/>
          <p:cNvSpPr txBox="1"/>
          <p:nvPr/>
        </p:nvSpPr>
        <p:spPr>
          <a:xfrm>
            <a:off x="1028700" y="1707219"/>
            <a:ext cx="16641403" cy="7788281"/>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Free and informed consent means:</a:t>
            </a:r>
          </a:p>
          <a:p>
            <a:pPr algn="l">
              <a:lnSpc>
                <a:spcPts val="3850"/>
              </a:lnSpc>
            </a:pPr>
            <a:r>
              <a:rPr lang="en-US" sz="3500">
                <a:solidFill>
                  <a:srgbClr val="737373"/>
                </a:solidFill>
                <a:latin typeface="DM Sans"/>
                <a:ea typeface="DM Sans"/>
                <a:cs typeface="DM Sans"/>
                <a:sym typeface="DM Sans"/>
              </a:rPr>
              <a:t>a) consent reflecting the will and preferences of an adult person, freely given directly by said adult person, in respect of a surgical procedure the adult person might undergo, which may lead to sterilization; and</a:t>
            </a:r>
          </a:p>
          <a:p>
            <a:pPr algn="l">
              <a:lnSpc>
                <a:spcPts val="3850"/>
              </a:lnSpc>
            </a:pPr>
            <a:r>
              <a:rPr lang="en-US" sz="3500">
                <a:solidFill>
                  <a:srgbClr val="737373"/>
                </a:solidFill>
                <a:latin typeface="DM Sans"/>
                <a:ea typeface="DM Sans"/>
                <a:cs typeface="DM Sans"/>
                <a:sym typeface="DM Sans"/>
              </a:rPr>
              <a:t>b) it was given after said adult person has been provided with prior information, in respect of the purpose and nature of the procedure, as well as its consequences, risks, and alternative options thereto, in a manner that is appropriate, accessible and easy to understand for that adult person, including, as necessary, through nonconventional methods of communication and access to independent support from third parties;</a:t>
            </a:r>
          </a:p>
          <a:p>
            <a:pPr algn="l">
              <a:lnSpc>
                <a:spcPts val="3850"/>
              </a:lnSpc>
            </a:pPr>
            <a:r>
              <a:rPr lang="en-US" sz="3500">
                <a:solidFill>
                  <a:srgbClr val="737373"/>
                </a:solidFill>
                <a:latin typeface="DM Sans"/>
                <a:ea typeface="DM Sans"/>
                <a:cs typeface="DM Sans"/>
                <a:sym typeface="DM Sans"/>
              </a:rPr>
              <a:t>c) it can be withdrawn at any moment prior to the procedure following its initially having been given, with said possibility having been likewise communicated to the adult person alongside the information indicated above:</a:t>
            </a:r>
          </a:p>
          <a:p>
            <a:pPr algn="l">
              <a:lnSpc>
                <a:spcPts val="3850"/>
              </a:lnSpc>
            </a:pPr>
            <a:r>
              <a:rPr lang="en-US" sz="3500">
                <a:solidFill>
                  <a:srgbClr val="737373"/>
                </a:solidFill>
                <a:latin typeface="DM Sans"/>
                <a:ea typeface="DM Sans"/>
                <a:cs typeface="DM Sans"/>
                <a:sym typeface="DM Sans"/>
              </a:rPr>
              <a:t>In case the person is unable to give free and informed consent, no other person shall be able to substitute said adult person’s free and informed consent for the purposes of sterilisation.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34107" y="783996"/>
            <a:ext cx="10202828" cy="1276356"/>
          </a:xfrm>
          <a:prstGeom prst="rect">
            <a:avLst/>
          </a:prstGeom>
        </p:spPr>
        <p:txBody>
          <a:bodyPr lIns="0" tIns="0" rIns="0" bIns="0" rtlCol="0" anchor="t">
            <a:spAutoFit/>
          </a:bodyPr>
          <a:lstStyle/>
          <a:p>
            <a:pPr algn="l">
              <a:lnSpc>
                <a:spcPts val="4950"/>
              </a:lnSpc>
            </a:pPr>
            <a:r>
              <a:rPr lang="en-US" sz="4500" b="1">
                <a:solidFill>
                  <a:srgbClr val="8CA9AD"/>
                </a:solidFill>
                <a:latin typeface="DM Sans Bold"/>
                <a:ea typeface="DM Sans Bold"/>
                <a:cs typeface="DM Sans Bold"/>
                <a:sym typeface="DM Sans Bold"/>
              </a:rPr>
              <a:t>LAW IN MALTA - exceptions?</a:t>
            </a:r>
          </a:p>
          <a:p>
            <a:pPr algn="l">
              <a:lnSpc>
                <a:spcPts val="4950"/>
              </a:lnSpc>
            </a:pPr>
            <a:endParaRPr lang="en-US" sz="4500" b="1">
              <a:solidFill>
                <a:srgbClr val="8CA9AD"/>
              </a:solidFill>
              <a:latin typeface="DM Sans Bold"/>
              <a:ea typeface="DM Sans Bold"/>
              <a:cs typeface="DM Sans Bold"/>
              <a:sym typeface="DM Sans Bold"/>
            </a:endParaRPr>
          </a:p>
        </p:txBody>
      </p:sp>
      <p:sp>
        <p:nvSpPr>
          <p:cNvPr id="3" name="TextBox 3"/>
          <p:cNvSpPr txBox="1"/>
          <p:nvPr/>
        </p:nvSpPr>
        <p:spPr>
          <a:xfrm>
            <a:off x="1028700" y="2088927"/>
            <a:ext cx="16641403" cy="7302506"/>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There is an exception to this provision which is in the cases that the procedure: </a:t>
            </a:r>
          </a:p>
          <a:p>
            <a:pPr algn="l">
              <a:lnSpc>
                <a:spcPts val="3850"/>
              </a:lnSpc>
            </a:pPr>
            <a:r>
              <a:rPr lang="en-US" sz="3500">
                <a:solidFill>
                  <a:srgbClr val="737373"/>
                </a:solidFill>
                <a:latin typeface="DM Sans"/>
                <a:ea typeface="DM Sans"/>
                <a:cs typeface="DM Sans"/>
                <a:sym typeface="DM Sans"/>
              </a:rPr>
              <a:t>(i) is not performed with the purpose of achieving enforced sterilization in terms of this article; and</a:t>
            </a:r>
          </a:p>
          <a:p>
            <a:pPr algn="l">
              <a:lnSpc>
                <a:spcPts val="3850"/>
              </a:lnSpc>
            </a:pPr>
            <a:r>
              <a:rPr lang="en-US" sz="3500">
                <a:solidFill>
                  <a:srgbClr val="737373"/>
                </a:solidFill>
                <a:latin typeface="DM Sans"/>
                <a:ea typeface="DM Sans"/>
                <a:cs typeface="DM Sans"/>
                <a:sym typeface="DM Sans"/>
              </a:rPr>
              <a:t>(ii) would have been otherwise deemed medically necessary by one (1) or more medical professionals, in accordance with the applicable standard of care, with such standard following established medical practice, and with such medical intervention consisting of one (1) or more procedures, and which has the aim of saving or preserving the life of an adult person or of a minor person, in the immediate or longer term; and </a:t>
            </a:r>
          </a:p>
          <a:p>
            <a:pPr algn="l">
              <a:lnSpc>
                <a:spcPts val="3850"/>
              </a:lnSpc>
            </a:pPr>
            <a:r>
              <a:rPr lang="en-US" sz="3500">
                <a:solidFill>
                  <a:srgbClr val="737373"/>
                </a:solidFill>
                <a:latin typeface="DM Sans"/>
                <a:ea typeface="DM Sans"/>
                <a:cs typeface="DM Sans"/>
                <a:sym typeface="DM Sans"/>
              </a:rPr>
              <a:t>(iii) follows established medical practice with regard to the granting of informed consent by the patient in terms of other legislation.</a:t>
            </a:r>
          </a:p>
          <a:p>
            <a:pPr algn="l">
              <a:lnSpc>
                <a:spcPts val="3850"/>
              </a:lnSpc>
            </a:pPr>
            <a:endParaRPr lang="en-US" sz="3500">
              <a:solidFill>
                <a:srgbClr val="737373"/>
              </a:solidFill>
              <a:latin typeface="DM Sans"/>
              <a:ea typeface="DM Sans"/>
              <a:cs typeface="DM Sans"/>
              <a:sym typeface="DM Sans"/>
            </a:endParaRPr>
          </a:p>
          <a:p>
            <a:pPr algn="l">
              <a:lnSpc>
                <a:spcPts val="3850"/>
              </a:lnSpc>
            </a:pPr>
            <a:r>
              <a:rPr lang="en-US" sz="3500">
                <a:solidFill>
                  <a:srgbClr val="737373"/>
                </a:solidFill>
                <a:latin typeface="DM Sans"/>
                <a:ea typeface="DM Sans"/>
                <a:cs typeface="DM Sans"/>
                <a:sym typeface="DM Sans"/>
              </a:rPr>
              <a:t>Safeguard the need for surgical procedures required to save the life of the patient.</a:t>
            </a:r>
          </a:p>
          <a:p>
            <a:pPr algn="l">
              <a:lnSpc>
                <a:spcPts val="3850"/>
              </a:lnSpc>
            </a:pPr>
            <a:endParaRPr lang="en-US" sz="3500">
              <a:solidFill>
                <a:srgbClr val="737373"/>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1910" y="1461061"/>
            <a:ext cx="3059805" cy="3059805"/>
            <a:chOff x="0" y="0"/>
            <a:chExt cx="13716000" cy="13716000"/>
          </a:xfrm>
        </p:grpSpPr>
        <p:sp>
          <p:nvSpPr>
            <p:cNvPr id="3" name="Freeform 3"/>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
              <a:stretch>
                <a:fillRect l="-25901" r="-25901"/>
              </a:stretch>
            </a:blipFill>
          </p:spPr>
          <p:txBody>
            <a:bodyPr/>
            <a:lstStyle/>
            <a:p>
              <a:endParaRPr lang="pt-PT"/>
            </a:p>
          </p:txBody>
        </p:sp>
      </p:grpSp>
      <p:grpSp>
        <p:nvGrpSpPr>
          <p:cNvPr id="4" name="Group 4"/>
          <p:cNvGrpSpPr/>
          <p:nvPr/>
        </p:nvGrpSpPr>
        <p:grpSpPr>
          <a:xfrm>
            <a:off x="450966" y="6695494"/>
            <a:ext cx="3059805" cy="3059805"/>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3"/>
              <a:stretch>
                <a:fillRect l="-59510" r="-18663"/>
              </a:stretch>
            </a:blipFill>
          </p:spPr>
          <p:txBody>
            <a:bodyPr/>
            <a:lstStyle/>
            <a:p>
              <a:endParaRPr lang="pt-PT"/>
            </a:p>
          </p:txBody>
        </p:sp>
      </p:grpSp>
      <p:sp>
        <p:nvSpPr>
          <p:cNvPr id="6" name="TextBox 6"/>
          <p:cNvSpPr txBox="1"/>
          <p:nvPr/>
        </p:nvSpPr>
        <p:spPr>
          <a:xfrm>
            <a:off x="571910" y="412320"/>
            <a:ext cx="5500090" cy="909955"/>
          </a:xfrm>
          <a:prstGeom prst="rect">
            <a:avLst/>
          </a:prstGeom>
        </p:spPr>
        <p:txBody>
          <a:bodyPr lIns="0" tIns="0" rIns="0" bIns="0" rtlCol="0" anchor="t">
            <a:spAutoFit/>
          </a:bodyPr>
          <a:lstStyle/>
          <a:p>
            <a:pPr algn="r">
              <a:lnSpc>
                <a:spcPts val="7040"/>
              </a:lnSpc>
            </a:pPr>
            <a:r>
              <a:rPr lang="en-US" sz="6400" b="1">
                <a:solidFill>
                  <a:srgbClr val="8CA9AD"/>
                </a:solidFill>
                <a:latin typeface="DM Sans Bold"/>
                <a:ea typeface="DM Sans Bold"/>
                <a:cs typeface="DM Sans Bold"/>
                <a:sym typeface="DM Sans Bold"/>
              </a:rPr>
              <a:t>CONCLUSION</a:t>
            </a:r>
          </a:p>
        </p:txBody>
      </p:sp>
      <p:sp>
        <p:nvSpPr>
          <p:cNvPr id="7" name="TextBox 7"/>
          <p:cNvSpPr txBox="1"/>
          <p:nvPr/>
        </p:nvSpPr>
        <p:spPr>
          <a:xfrm>
            <a:off x="3866216" y="1856785"/>
            <a:ext cx="5953371" cy="501656"/>
          </a:xfrm>
          <a:prstGeom prst="rect">
            <a:avLst/>
          </a:prstGeom>
        </p:spPr>
        <p:txBody>
          <a:bodyPr lIns="0" tIns="0" rIns="0" bIns="0" rtlCol="0" anchor="t">
            <a:spAutoFit/>
          </a:bodyPr>
          <a:lstStyle/>
          <a:p>
            <a:pPr algn="l">
              <a:lnSpc>
                <a:spcPts val="3850"/>
              </a:lnSpc>
            </a:pPr>
            <a:r>
              <a:rPr lang="en-US" sz="3500" b="1">
                <a:solidFill>
                  <a:srgbClr val="8CA9AD"/>
                </a:solidFill>
                <a:latin typeface="DM Sans Bold"/>
                <a:ea typeface="DM Sans Bold"/>
                <a:cs typeface="DM Sans Bold"/>
                <a:sym typeface="DM Sans Bold"/>
              </a:rPr>
              <a:t>Research</a:t>
            </a:r>
          </a:p>
        </p:txBody>
      </p:sp>
      <p:sp>
        <p:nvSpPr>
          <p:cNvPr id="8" name="TextBox 8"/>
          <p:cNvSpPr txBox="1"/>
          <p:nvPr/>
        </p:nvSpPr>
        <p:spPr>
          <a:xfrm>
            <a:off x="3866216" y="7582133"/>
            <a:ext cx="5953371" cy="501656"/>
          </a:xfrm>
          <a:prstGeom prst="rect">
            <a:avLst/>
          </a:prstGeom>
        </p:spPr>
        <p:txBody>
          <a:bodyPr lIns="0" tIns="0" rIns="0" bIns="0" rtlCol="0" anchor="t">
            <a:spAutoFit/>
          </a:bodyPr>
          <a:lstStyle/>
          <a:p>
            <a:pPr algn="l">
              <a:lnSpc>
                <a:spcPts val="3850"/>
              </a:lnSpc>
            </a:pPr>
            <a:r>
              <a:rPr lang="en-US" sz="3500" b="1">
                <a:solidFill>
                  <a:srgbClr val="8CA9AD"/>
                </a:solidFill>
                <a:latin typeface="DM Sans Bold"/>
                <a:ea typeface="DM Sans Bold"/>
                <a:cs typeface="DM Sans Bold"/>
                <a:sym typeface="DM Sans Bold"/>
              </a:rPr>
              <a:t>Inclusive legislation</a:t>
            </a:r>
          </a:p>
        </p:txBody>
      </p:sp>
      <p:sp>
        <p:nvSpPr>
          <p:cNvPr id="9" name="TextBox 9"/>
          <p:cNvSpPr txBox="1"/>
          <p:nvPr/>
        </p:nvSpPr>
        <p:spPr>
          <a:xfrm>
            <a:off x="3866216" y="2387016"/>
            <a:ext cx="12788071" cy="1384941"/>
          </a:xfrm>
          <a:prstGeom prst="rect">
            <a:avLst/>
          </a:prstGeom>
        </p:spPr>
        <p:txBody>
          <a:bodyPr lIns="0" tIns="0" rIns="0" bIns="0" rtlCol="0" anchor="t">
            <a:spAutoFit/>
          </a:bodyPr>
          <a:lstStyle/>
          <a:p>
            <a:pPr algn="l">
              <a:lnSpc>
                <a:spcPts val="3630"/>
              </a:lnSpc>
            </a:pPr>
            <a:r>
              <a:rPr lang="en-US" sz="3300">
                <a:solidFill>
                  <a:srgbClr val="737373"/>
                </a:solidFill>
                <a:latin typeface="DM Sans"/>
                <a:ea typeface="DM Sans"/>
                <a:cs typeface="DM Sans"/>
                <a:sym typeface="DM Sans"/>
              </a:rPr>
              <a:t>We need further research to ensure we understand how and why sterilisation is being forced upon women with disabilities and how to stop it.</a:t>
            </a:r>
          </a:p>
        </p:txBody>
      </p:sp>
      <p:sp>
        <p:nvSpPr>
          <p:cNvPr id="10" name="TextBox 10"/>
          <p:cNvSpPr txBox="1"/>
          <p:nvPr/>
        </p:nvSpPr>
        <p:spPr>
          <a:xfrm>
            <a:off x="3866216" y="8112364"/>
            <a:ext cx="13171234" cy="1958981"/>
          </a:xfrm>
          <a:prstGeom prst="rect">
            <a:avLst/>
          </a:prstGeom>
        </p:spPr>
        <p:txBody>
          <a:bodyPr lIns="0" tIns="0" rIns="0" bIns="0" rtlCol="0" anchor="t">
            <a:spAutoFit/>
          </a:bodyPr>
          <a:lstStyle/>
          <a:p>
            <a:pPr algn="l">
              <a:lnSpc>
                <a:spcPts val="3850"/>
              </a:lnSpc>
            </a:pPr>
            <a:r>
              <a:rPr lang="en-US" sz="3500">
                <a:solidFill>
                  <a:srgbClr val="737373"/>
                </a:solidFill>
                <a:latin typeface="DM Sans"/>
                <a:ea typeface="DM Sans"/>
                <a:cs typeface="DM Sans"/>
                <a:sym typeface="DM Sans"/>
              </a:rPr>
              <a:t>Legislation that impacts the lives of people with disabilities, especially regarding violence against women, need to not only involve the disability community to ensure its fit for purpose, but to make sure we lead it.</a:t>
            </a:r>
          </a:p>
        </p:txBody>
      </p:sp>
      <p:sp>
        <p:nvSpPr>
          <p:cNvPr id="11" name="TextBox 11"/>
          <p:cNvSpPr txBox="1"/>
          <p:nvPr/>
        </p:nvSpPr>
        <p:spPr>
          <a:xfrm>
            <a:off x="3631714" y="4305357"/>
            <a:ext cx="10872911" cy="501656"/>
          </a:xfrm>
          <a:prstGeom prst="rect">
            <a:avLst/>
          </a:prstGeom>
        </p:spPr>
        <p:txBody>
          <a:bodyPr lIns="0" tIns="0" rIns="0" bIns="0" rtlCol="0" anchor="t">
            <a:spAutoFit/>
          </a:bodyPr>
          <a:lstStyle/>
          <a:p>
            <a:pPr algn="r">
              <a:lnSpc>
                <a:spcPts val="3850"/>
              </a:lnSpc>
            </a:pPr>
            <a:r>
              <a:rPr lang="en-US" sz="3500" b="1">
                <a:solidFill>
                  <a:srgbClr val="8CA9AD"/>
                </a:solidFill>
                <a:latin typeface="DM Sans Bold"/>
                <a:ea typeface="DM Sans Bold"/>
                <a:cs typeface="DM Sans Bold"/>
                <a:sym typeface="DM Sans Bold"/>
              </a:rPr>
              <a:t>Legal capacity and Sexual and reproductive rights</a:t>
            </a:r>
          </a:p>
        </p:txBody>
      </p:sp>
      <p:sp>
        <p:nvSpPr>
          <p:cNvPr id="12" name="TextBox 12"/>
          <p:cNvSpPr txBox="1"/>
          <p:nvPr/>
        </p:nvSpPr>
        <p:spPr>
          <a:xfrm>
            <a:off x="1716555" y="4853353"/>
            <a:ext cx="12788071" cy="2299341"/>
          </a:xfrm>
          <a:prstGeom prst="rect">
            <a:avLst/>
          </a:prstGeom>
        </p:spPr>
        <p:txBody>
          <a:bodyPr lIns="0" tIns="0" rIns="0" bIns="0" rtlCol="0" anchor="t">
            <a:spAutoFit/>
          </a:bodyPr>
          <a:lstStyle/>
          <a:p>
            <a:pPr algn="r">
              <a:lnSpc>
                <a:spcPts val="3630"/>
              </a:lnSpc>
            </a:pPr>
            <a:r>
              <a:rPr lang="en-US" sz="3300">
                <a:solidFill>
                  <a:srgbClr val="737373"/>
                </a:solidFill>
                <a:latin typeface="DM Sans"/>
                <a:ea typeface="DM Sans"/>
                <a:cs typeface="DM Sans"/>
                <a:sym typeface="DM Sans"/>
              </a:rPr>
              <a:t>Legal capacity laws need to shift across the EU to supported decision-making to fight human rights violations of women with disabilities’ sexual and reproductive rights, including forced sterilisation, contraception, abortion, and others, as well as the provision of inclusive and adapted support.</a:t>
            </a:r>
          </a:p>
        </p:txBody>
      </p:sp>
      <p:grpSp>
        <p:nvGrpSpPr>
          <p:cNvPr id="13" name="Group 13"/>
          <p:cNvGrpSpPr/>
          <p:nvPr/>
        </p:nvGrpSpPr>
        <p:grpSpPr>
          <a:xfrm>
            <a:off x="14803757" y="3968906"/>
            <a:ext cx="3059805" cy="3059805"/>
            <a:chOff x="0" y="0"/>
            <a:chExt cx="13716000" cy="13716000"/>
          </a:xfrm>
        </p:grpSpPr>
        <p:sp>
          <p:nvSpPr>
            <p:cNvPr id="14" name="Freeform 14"/>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4"/>
              <a:stretch>
                <a:fillRect l="-25046" r="-25046"/>
              </a:stretch>
            </a:blipFill>
          </p:spPr>
          <p:txBody>
            <a:bodyPr/>
            <a:lstStyle/>
            <a:p>
              <a:endParaRPr lang="pt-PT"/>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66FEED2BC0E4A8B205266952AA691" ma:contentTypeVersion="19" ma:contentTypeDescription="Create a new document." ma:contentTypeScope="" ma:versionID="404f6ed16ae9c2f5241a4c1b3c0f006f">
  <xsd:schema xmlns:xsd="http://www.w3.org/2001/XMLSchema" xmlns:xs="http://www.w3.org/2001/XMLSchema" xmlns:p="http://schemas.microsoft.com/office/2006/metadata/properties" xmlns:ns2="135f0a40-a41e-4f35-9cd9-f96bef97fc61" xmlns:ns3="d84f543f-c299-4ad7-a877-a5495c8c7d57" targetNamespace="http://schemas.microsoft.com/office/2006/metadata/properties" ma:root="true" ma:fieldsID="c7c76f1bfd74550d9481520a078d4432" ns2:_="" ns3:_="">
    <xsd:import namespace="135f0a40-a41e-4f35-9cd9-f96bef97fc61"/>
    <xsd:import namespace="d84f543f-c299-4ad7-a877-a5495c8c7d5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f0a40-a41e-4f35-9cd9-f96bef97fc6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e50c674-e03b-46ee-acf4-cb16a0fcb11b}" ma:internalName="TaxCatchAll" ma:showField="CatchAllData" ma:web="135f0a40-a41e-4f35-9cd9-f96bef97fc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4f543f-c299-4ad7-a877-a5495c8c7d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7912542-4a7e-41c2-b2b3-a117ce585e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4f543f-c299-4ad7-a877-a5495c8c7d57">
      <Terms xmlns="http://schemas.microsoft.com/office/infopath/2007/PartnerControls"/>
    </lcf76f155ced4ddcb4097134ff3c332f>
    <TaxCatchAll xmlns="135f0a40-a41e-4f35-9cd9-f96bef97fc61" xsi:nil="true"/>
    <_Flow_SignoffStatus xmlns="d84f543f-c299-4ad7-a877-a5495c8c7d57" xsi:nil="true"/>
    <_dlc_DocId xmlns="135f0a40-a41e-4f35-9cd9-f96bef97fc61">6FC55VEKY67V-1659371838-60701</_dlc_DocId>
    <_dlc_DocIdUrl xmlns="135f0a40-a41e-4f35-9cd9-f96bef97fc61">
      <Url>https://mdacintl.sharepoint.com/sites/share/_layouts/15/DocIdRedir.aspx?ID=6FC55VEKY67V-1659371838-60701</Url>
      <Description>6FC55VEKY67V-1659371838-60701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294731-5D83-4E46-9C1C-3D2F0680BE35}"/>
</file>

<file path=customXml/itemProps2.xml><?xml version="1.0" encoding="utf-8"?>
<ds:datastoreItem xmlns:ds="http://schemas.openxmlformats.org/officeDocument/2006/customXml" ds:itemID="{78B401E1-CE3C-4A6E-9286-6F9D9A3F77F0}"/>
</file>

<file path=customXml/itemProps3.xml><?xml version="1.0" encoding="utf-8"?>
<ds:datastoreItem xmlns:ds="http://schemas.openxmlformats.org/officeDocument/2006/customXml" ds:itemID="{E0EAD816-1D00-409B-8DB5-267176199DB6}"/>
</file>

<file path=customXml/itemProps4.xml><?xml version="1.0" encoding="utf-8"?>
<ds:datastoreItem xmlns:ds="http://schemas.openxmlformats.org/officeDocument/2006/customXml" ds:itemID="{C7B68AF9-9D42-41E4-91F2-C18903CA0D1A}"/>
</file>

<file path=docProps/app.xml><?xml version="1.0" encoding="utf-8"?>
<Properties xmlns="http://schemas.openxmlformats.org/officeDocument/2006/extended-properties" xmlns:vt="http://schemas.openxmlformats.org/officeDocument/2006/docPropsVTypes">
  <TotalTime>1</TotalTime>
  <Words>1070</Words>
  <Application>Microsoft Office PowerPoint</Application>
  <PresentationFormat>Personalizados</PresentationFormat>
  <Paragraphs>58</Paragraphs>
  <Slides>10</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10</vt:i4>
      </vt:variant>
    </vt:vector>
  </HeadingPairs>
  <TitlesOfParts>
    <vt:vector size="16" baseType="lpstr">
      <vt:lpstr>DM Sans Italics</vt:lpstr>
      <vt:lpstr>DM Sans</vt:lpstr>
      <vt:lpstr>DM Sans Bold</vt:lpstr>
      <vt:lpstr>Arial</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End Forced Sterilisation</dc:title>
  <cp:lastModifiedBy>Oliver</cp:lastModifiedBy>
  <cp:revision>2</cp:revision>
  <dcterms:created xsi:type="dcterms:W3CDTF">2006-08-16T00:00:00Z</dcterms:created>
  <dcterms:modified xsi:type="dcterms:W3CDTF">2024-11-19T11:53:50Z</dcterms:modified>
  <dc:identifier>DAGW65CZ3M0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0x01010024966FEED2BC0E4A8B205266952AA691</vt:lpwstr>
  </property>
  <property fmtid="{D5CDD505-2E9C-101B-9397-08002B2CF9AE}" pid="3" name="_dlc_DocIdItemGuid">
    <vt:lpwstr>817600f3-af28-44dd-9083-add0f3cb034f</vt:lpwstr>
  </property>
</Properties>
</file>