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Layouts/slideLayout21.xml" ContentType="application/vnd.openxmlformats-officedocument.presentationml.slideLayout+xml"/>
  <Override PartName="/ppt/notesSlides/notesSlide5.xml" ContentType="application/vnd.openxmlformats-officedocument.presentationml.notesSlide+xml"/>
  <Override PartName="/ppt/slideLayouts/slideLayout2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notesSlides/notesSlide4.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diagrams/colors2.xml" ContentType="application/vnd.openxmlformats-officedocument.drawingml.diagramCol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quickStyle2.xml" ContentType="application/vnd.openxmlformats-officedocument.drawingml.diagramStyle+xml"/>
  <Override PartName="/ppt/diagrams/drawing2.xml" ContentType="application/vnd.ms-office.drawingml.diagramDrawing+xml"/>
  <Override PartName="/ppt/diagrams/layout2.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1.xml" ContentType="application/vnd.openxmlformats-officedocument.drawingml.diagramLayout+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1"/>
  </p:notesMasterIdLst>
  <p:sldIdLst>
    <p:sldId id="256" r:id="rId3"/>
    <p:sldId id="380" r:id="rId4"/>
    <p:sldId id="382" r:id="rId5"/>
    <p:sldId id="258" r:id="rId6"/>
    <p:sldId id="261" r:id="rId7"/>
    <p:sldId id="276" r:id="rId8"/>
    <p:sldId id="383" r:id="rId9"/>
    <p:sldId id="381" r:id="rId10"/>
  </p:sldIdLst>
  <p:sldSz cx="18288000" cy="10287000"/>
  <p:notesSz cx="6858000" cy="9144000"/>
  <p:embeddedFontLst>
    <p:embeddedFont>
      <p:font typeface="Segoe UI Semilight" panose="020B0402040204020203" pitchFamily="34" charset="0"/>
      <p:regular r:id="rId12"/>
      <p:italic r:id="rId13"/>
    </p:embeddedFont>
    <p:embeddedFont>
      <p:font typeface="Open Sans" panose="020B0604020202020204" charset="0"/>
      <p:regular r:id="rId14"/>
    </p:embeddedFont>
    <p:embeddedFont>
      <p:font typeface="Calibri" panose="020F0502020204030204" pitchFamily="34" charset="0"/>
      <p:regular r:id="rId15"/>
      <p:bold r:id="rId16"/>
      <p:italic r:id="rId17"/>
      <p:boldItalic r:id="rId18"/>
    </p:embeddedFont>
    <p:embeddedFont>
      <p:font typeface="Quattrocento Sans" panose="020B0604020202020204" charset="0"/>
      <p:regular r:id="rId19"/>
      <p:bold r:id="rId20"/>
      <p:italic r:id="rId21"/>
      <p:boldItalic r:id="rId22"/>
    </p:embeddedFont>
    <p:embeddedFont>
      <p:font typeface="Bebas Neue" panose="020B0604020202020204" charset="-18"/>
      <p:regular r:id="rId23"/>
    </p:embeddedFont>
    <p:embeddedFont>
      <p:font typeface="Segoe UI" panose="020B0502040204020203" pitchFamily="34" charset="0"/>
      <p:regular r:id="rId24"/>
      <p:bold r:id="rId25"/>
      <p:italic r:id="rId26"/>
      <p:boldItalic r:id="rId27"/>
    </p:embeddedFont>
    <p:embeddedFont>
      <p:font typeface="Open Sans Bold" panose="020B0604020202020204" charset="0"/>
      <p:regular r:id="rId28"/>
    </p:embeddedFont>
    <p:embeddedFont>
      <p:font typeface="Open Sans Italics" panose="020B0604020202020204" charset="0"/>
      <p:regular r:id="rId29"/>
    </p:embeddedFont>
    <p:embeddedFont>
      <p:font typeface="Roboto"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70" d="100"/>
          <a:sy n="70" d="100"/>
        </p:scale>
        <p:origin x="-77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21" Type="http://schemas.openxmlformats.org/officeDocument/2006/relationships/font" Target="fonts/font10.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heme" Target="theme/theme1.xml"/><Relationship Id="rId38" Type="http://schemas.openxmlformats.org/officeDocument/2006/relationships/customXml" Target="../customXml/item4.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font" Target="fonts/font8.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62319F-D2CD-4B7B-998F-6FC37D18D60B}"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hr-HR"/>
        </a:p>
      </dgm:t>
    </dgm:pt>
    <dgm:pt modelId="{BE120D98-F171-4C35-BD65-3B07A646E93B}">
      <dgm:prSet phldrT="[Tekst]"/>
      <dgm:spPr/>
      <dgm:t>
        <a:bodyPr/>
        <a:lstStyle/>
        <a:p>
          <a:r>
            <a:rPr lang="hr-HR" dirty="0" err="1" smtClean="0"/>
            <a:t>Helpline</a:t>
          </a:r>
          <a:endParaRPr lang="hr-HR" dirty="0"/>
        </a:p>
      </dgm:t>
    </dgm:pt>
    <dgm:pt modelId="{3D37013E-09B7-421F-90D8-0439E396FFD9}" type="parTrans" cxnId="{9575B819-9740-415C-B567-ED0B085332D9}">
      <dgm:prSet/>
      <dgm:spPr/>
      <dgm:t>
        <a:bodyPr/>
        <a:lstStyle/>
        <a:p>
          <a:endParaRPr lang="hr-HR"/>
        </a:p>
      </dgm:t>
    </dgm:pt>
    <dgm:pt modelId="{3A031ECD-B0D4-4F61-8DA8-F4051C854141}" type="sibTrans" cxnId="{9575B819-9740-415C-B567-ED0B085332D9}">
      <dgm:prSet/>
      <dgm:spPr/>
      <dgm:t>
        <a:bodyPr/>
        <a:lstStyle/>
        <a:p>
          <a:endParaRPr lang="hr-HR"/>
        </a:p>
      </dgm:t>
    </dgm:pt>
    <dgm:pt modelId="{F0390A67-1F69-473B-92BF-ADAB5654B765}">
      <dgm:prSet phldrT="[Tekst]"/>
      <dgm:spPr/>
      <dgm:t>
        <a:bodyPr/>
        <a:lstStyle/>
        <a:p>
          <a:r>
            <a:rPr lang="hr-HR" dirty="0" err="1" smtClean="0"/>
            <a:t>Email</a:t>
          </a:r>
          <a:endParaRPr lang="hr-HR" dirty="0"/>
        </a:p>
      </dgm:t>
    </dgm:pt>
    <dgm:pt modelId="{5D5EB6F2-F9FB-4D74-BA56-653201A486C4}" type="parTrans" cxnId="{8882B0D6-9DBB-430E-9A84-92157A621298}">
      <dgm:prSet/>
      <dgm:spPr/>
      <dgm:t>
        <a:bodyPr/>
        <a:lstStyle/>
        <a:p>
          <a:endParaRPr lang="hr-HR"/>
        </a:p>
      </dgm:t>
    </dgm:pt>
    <dgm:pt modelId="{AC3F732C-3E39-4C3F-B341-3C1392224862}" type="sibTrans" cxnId="{8882B0D6-9DBB-430E-9A84-92157A621298}">
      <dgm:prSet/>
      <dgm:spPr/>
      <dgm:t>
        <a:bodyPr/>
        <a:lstStyle/>
        <a:p>
          <a:endParaRPr lang="hr-HR"/>
        </a:p>
      </dgm:t>
    </dgm:pt>
    <dgm:pt modelId="{7009560A-0252-4A54-86F6-DAD8AA47F611}">
      <dgm:prSet phldrT="[Tekst]"/>
      <dgm:spPr/>
      <dgm:t>
        <a:bodyPr/>
        <a:lstStyle/>
        <a:p>
          <a:r>
            <a:rPr lang="hr-HR" dirty="0" err="1" smtClean="0"/>
            <a:t>Referral</a:t>
          </a:r>
          <a:r>
            <a:rPr lang="hr-HR" dirty="0" smtClean="0"/>
            <a:t> </a:t>
          </a:r>
          <a:r>
            <a:rPr lang="hr-HR" dirty="0" err="1" smtClean="0"/>
            <a:t>System</a:t>
          </a:r>
          <a:endParaRPr lang="hr-HR" dirty="0"/>
        </a:p>
      </dgm:t>
    </dgm:pt>
    <dgm:pt modelId="{CB7F0D3E-E3FC-4C4F-B3A0-05893A1C93A4}" type="parTrans" cxnId="{DC1C27BB-448B-4E98-9A3A-1F9E99F3D5F7}">
      <dgm:prSet/>
      <dgm:spPr/>
      <dgm:t>
        <a:bodyPr/>
        <a:lstStyle/>
        <a:p>
          <a:endParaRPr lang="hr-HR"/>
        </a:p>
      </dgm:t>
    </dgm:pt>
    <dgm:pt modelId="{54DEAD5F-E7C7-4973-94AB-EBC7D4405807}" type="sibTrans" cxnId="{DC1C27BB-448B-4E98-9A3A-1F9E99F3D5F7}">
      <dgm:prSet/>
      <dgm:spPr/>
      <dgm:t>
        <a:bodyPr/>
        <a:lstStyle/>
        <a:p>
          <a:endParaRPr lang="hr-HR"/>
        </a:p>
      </dgm:t>
    </dgm:pt>
    <dgm:pt modelId="{443D6C7B-B147-478D-A7B1-1934A5D62F4A}">
      <dgm:prSet phldrT="[Tekst]"/>
      <dgm:spPr>
        <a:solidFill>
          <a:schemeClr val="accent2">
            <a:lumMod val="75000"/>
          </a:schemeClr>
        </a:solidFill>
      </dgm:spPr>
      <dgm:t>
        <a:bodyPr/>
        <a:lstStyle/>
        <a:p>
          <a:r>
            <a:rPr lang="hr-HR" dirty="0" smtClean="0"/>
            <a:t>?</a:t>
          </a:r>
          <a:endParaRPr lang="hr-HR" dirty="0"/>
        </a:p>
      </dgm:t>
    </dgm:pt>
    <dgm:pt modelId="{C311D51B-ABA1-4150-B306-D12977259C1A}" type="parTrans" cxnId="{FD6C48BA-D011-4514-9CE3-13B34BC8448D}">
      <dgm:prSet/>
      <dgm:spPr/>
      <dgm:t>
        <a:bodyPr/>
        <a:lstStyle/>
        <a:p>
          <a:endParaRPr lang="hr-HR"/>
        </a:p>
      </dgm:t>
    </dgm:pt>
    <dgm:pt modelId="{0AA413A0-C616-45FF-8F11-0021AE99900E}" type="sibTrans" cxnId="{FD6C48BA-D011-4514-9CE3-13B34BC8448D}">
      <dgm:prSet/>
      <dgm:spPr/>
      <dgm:t>
        <a:bodyPr/>
        <a:lstStyle/>
        <a:p>
          <a:endParaRPr lang="hr-HR"/>
        </a:p>
      </dgm:t>
    </dgm:pt>
    <dgm:pt modelId="{CEF42330-8BBD-44C5-8F11-D8ECB29544B2}">
      <dgm:prSet/>
      <dgm:spPr/>
      <dgm:t>
        <a:bodyPr/>
        <a:lstStyle/>
        <a:p>
          <a:r>
            <a:rPr lang="hr-HR" dirty="0" smtClean="0"/>
            <a:t>Chat</a:t>
          </a:r>
          <a:endParaRPr lang="hr-HR" dirty="0"/>
        </a:p>
      </dgm:t>
    </dgm:pt>
    <dgm:pt modelId="{89B26628-C9A9-4986-A255-A9237DE5C1E4}" type="parTrans" cxnId="{5069371B-0196-4D23-9F13-445BB84C9578}">
      <dgm:prSet/>
      <dgm:spPr/>
      <dgm:t>
        <a:bodyPr/>
        <a:lstStyle/>
        <a:p>
          <a:endParaRPr lang="hr-HR"/>
        </a:p>
      </dgm:t>
    </dgm:pt>
    <dgm:pt modelId="{6D8E3384-812B-4E2E-BF0A-0B7DCCF7DC95}" type="sibTrans" cxnId="{5069371B-0196-4D23-9F13-445BB84C9578}">
      <dgm:prSet/>
      <dgm:spPr/>
      <dgm:t>
        <a:bodyPr/>
        <a:lstStyle/>
        <a:p>
          <a:endParaRPr lang="hr-HR"/>
        </a:p>
      </dgm:t>
    </dgm:pt>
    <dgm:pt modelId="{37FE5055-9EF0-48CE-8560-E9F011E6872A}" type="pres">
      <dgm:prSet presAssocID="{B662319F-D2CD-4B7B-998F-6FC37D18D60B}" presName="diagram" presStyleCnt="0">
        <dgm:presLayoutVars>
          <dgm:dir/>
          <dgm:resizeHandles val="exact"/>
        </dgm:presLayoutVars>
      </dgm:prSet>
      <dgm:spPr/>
      <dgm:t>
        <a:bodyPr/>
        <a:lstStyle/>
        <a:p>
          <a:endParaRPr lang="hr-HR"/>
        </a:p>
      </dgm:t>
    </dgm:pt>
    <dgm:pt modelId="{2F7DDED3-3BC9-4718-8608-38F157BF4683}" type="pres">
      <dgm:prSet presAssocID="{BE120D98-F171-4C35-BD65-3B07A646E93B}" presName="node" presStyleLbl="node1" presStyleIdx="0" presStyleCnt="5" custLinFactNeighborX="54978" custLinFactNeighborY="-24855">
        <dgm:presLayoutVars>
          <dgm:bulletEnabled val="1"/>
        </dgm:presLayoutVars>
      </dgm:prSet>
      <dgm:spPr/>
      <dgm:t>
        <a:bodyPr/>
        <a:lstStyle/>
        <a:p>
          <a:endParaRPr lang="hr-HR"/>
        </a:p>
      </dgm:t>
    </dgm:pt>
    <dgm:pt modelId="{5D2B4448-99F6-46ED-AC52-93BC39D5747A}" type="pres">
      <dgm:prSet presAssocID="{3A031ECD-B0D4-4F61-8DA8-F4051C854141}" presName="sibTrans" presStyleCnt="0"/>
      <dgm:spPr/>
    </dgm:pt>
    <dgm:pt modelId="{5A957F33-AF4C-4917-8CB9-32227DDC470E}" type="pres">
      <dgm:prSet presAssocID="{F0390A67-1F69-473B-92BF-ADAB5654B765}" presName="node" presStyleLbl="node1" presStyleIdx="1" presStyleCnt="5" custLinFactY="74379" custLinFactNeighborX="-22255" custLinFactNeighborY="100000">
        <dgm:presLayoutVars>
          <dgm:bulletEnabled val="1"/>
        </dgm:presLayoutVars>
      </dgm:prSet>
      <dgm:spPr/>
      <dgm:t>
        <a:bodyPr/>
        <a:lstStyle/>
        <a:p>
          <a:endParaRPr lang="hr-HR"/>
        </a:p>
      </dgm:t>
    </dgm:pt>
    <dgm:pt modelId="{F3D08281-CC46-44C6-80A7-C15FCCE9EF69}" type="pres">
      <dgm:prSet presAssocID="{AC3F732C-3E39-4C3F-B341-3C1392224862}" presName="sibTrans" presStyleCnt="0"/>
      <dgm:spPr/>
    </dgm:pt>
    <dgm:pt modelId="{5213F8C4-1C80-411D-BD50-563DE8E90FA4}" type="pres">
      <dgm:prSet presAssocID="{7009560A-0252-4A54-86F6-DAD8AA47F611}" presName="node" presStyleLbl="node1" presStyleIdx="2" presStyleCnt="5" custLinFactNeighborX="-5936" custLinFactNeighborY="-49826">
        <dgm:presLayoutVars>
          <dgm:bulletEnabled val="1"/>
        </dgm:presLayoutVars>
      </dgm:prSet>
      <dgm:spPr/>
      <dgm:t>
        <a:bodyPr/>
        <a:lstStyle/>
        <a:p>
          <a:endParaRPr lang="hr-HR"/>
        </a:p>
      </dgm:t>
    </dgm:pt>
    <dgm:pt modelId="{706F7E8A-4B71-4DAE-8062-980B4F9C2C37}" type="pres">
      <dgm:prSet presAssocID="{54DEAD5F-E7C7-4973-94AB-EBC7D4405807}" presName="sibTrans" presStyleCnt="0"/>
      <dgm:spPr/>
    </dgm:pt>
    <dgm:pt modelId="{A1AD5181-BC20-4029-9B8C-979C138587F8}" type="pres">
      <dgm:prSet presAssocID="{443D6C7B-B147-478D-A7B1-1934A5D62F4A}" presName="node" presStyleLbl="node1" presStyleIdx="3" presStyleCnt="5" custLinFactX="-5034" custLinFactY="12392" custLinFactNeighborX="-100000" custLinFactNeighborY="100000">
        <dgm:presLayoutVars>
          <dgm:bulletEnabled val="1"/>
        </dgm:presLayoutVars>
      </dgm:prSet>
      <dgm:spPr/>
      <dgm:t>
        <a:bodyPr/>
        <a:lstStyle/>
        <a:p>
          <a:endParaRPr lang="hr-HR"/>
        </a:p>
      </dgm:t>
    </dgm:pt>
    <dgm:pt modelId="{8ACAFF2A-DA31-4CE8-913B-3EAAC2AE67E2}" type="pres">
      <dgm:prSet presAssocID="{0AA413A0-C616-45FF-8F11-0021AE99900E}" presName="sibTrans" presStyleCnt="0"/>
      <dgm:spPr/>
    </dgm:pt>
    <dgm:pt modelId="{6D969E58-7E82-4D8B-8F10-697EB417949C}" type="pres">
      <dgm:prSet presAssocID="{CEF42330-8BBD-44C5-8F11-D8ECB29544B2}" presName="node" presStyleLbl="node1" presStyleIdx="4" presStyleCnt="5" custLinFactY="-54405" custLinFactNeighborX="42305" custLinFactNeighborY="-100000">
        <dgm:presLayoutVars>
          <dgm:bulletEnabled val="1"/>
        </dgm:presLayoutVars>
      </dgm:prSet>
      <dgm:spPr/>
      <dgm:t>
        <a:bodyPr/>
        <a:lstStyle/>
        <a:p>
          <a:endParaRPr lang="hr-HR"/>
        </a:p>
      </dgm:t>
    </dgm:pt>
  </dgm:ptLst>
  <dgm:cxnLst>
    <dgm:cxn modelId="{1F52234D-5C04-446C-A73D-F8DDF744E86C}" type="presOf" srcId="{BE120D98-F171-4C35-BD65-3B07A646E93B}" destId="{2F7DDED3-3BC9-4718-8608-38F157BF4683}" srcOrd="0" destOrd="0" presId="urn:microsoft.com/office/officeart/2005/8/layout/default"/>
    <dgm:cxn modelId="{CDF87447-9A22-4C1C-B25B-48C8B86AF4FD}" type="presOf" srcId="{7009560A-0252-4A54-86F6-DAD8AA47F611}" destId="{5213F8C4-1C80-411D-BD50-563DE8E90FA4}" srcOrd="0" destOrd="0" presId="urn:microsoft.com/office/officeart/2005/8/layout/default"/>
    <dgm:cxn modelId="{9575B819-9740-415C-B567-ED0B085332D9}" srcId="{B662319F-D2CD-4B7B-998F-6FC37D18D60B}" destId="{BE120D98-F171-4C35-BD65-3B07A646E93B}" srcOrd="0" destOrd="0" parTransId="{3D37013E-09B7-421F-90D8-0439E396FFD9}" sibTransId="{3A031ECD-B0D4-4F61-8DA8-F4051C854141}"/>
    <dgm:cxn modelId="{DC1C27BB-448B-4E98-9A3A-1F9E99F3D5F7}" srcId="{B662319F-D2CD-4B7B-998F-6FC37D18D60B}" destId="{7009560A-0252-4A54-86F6-DAD8AA47F611}" srcOrd="2" destOrd="0" parTransId="{CB7F0D3E-E3FC-4C4F-B3A0-05893A1C93A4}" sibTransId="{54DEAD5F-E7C7-4973-94AB-EBC7D4405807}"/>
    <dgm:cxn modelId="{58CBED78-D343-45DA-B371-FA062CF20C92}" type="presOf" srcId="{CEF42330-8BBD-44C5-8F11-D8ECB29544B2}" destId="{6D969E58-7E82-4D8B-8F10-697EB417949C}" srcOrd="0" destOrd="0" presId="urn:microsoft.com/office/officeart/2005/8/layout/default"/>
    <dgm:cxn modelId="{FDFD8603-BB44-431F-8B10-3D41CD6C787D}" type="presOf" srcId="{F0390A67-1F69-473B-92BF-ADAB5654B765}" destId="{5A957F33-AF4C-4917-8CB9-32227DDC470E}" srcOrd="0" destOrd="0" presId="urn:microsoft.com/office/officeart/2005/8/layout/default"/>
    <dgm:cxn modelId="{8882B0D6-9DBB-430E-9A84-92157A621298}" srcId="{B662319F-D2CD-4B7B-998F-6FC37D18D60B}" destId="{F0390A67-1F69-473B-92BF-ADAB5654B765}" srcOrd="1" destOrd="0" parTransId="{5D5EB6F2-F9FB-4D74-BA56-653201A486C4}" sibTransId="{AC3F732C-3E39-4C3F-B341-3C1392224862}"/>
    <dgm:cxn modelId="{7C72F368-E53F-4881-8B29-011EDC7280F4}" type="presOf" srcId="{B662319F-D2CD-4B7B-998F-6FC37D18D60B}" destId="{37FE5055-9EF0-48CE-8560-E9F011E6872A}" srcOrd="0" destOrd="0" presId="urn:microsoft.com/office/officeart/2005/8/layout/default"/>
    <dgm:cxn modelId="{FD6C48BA-D011-4514-9CE3-13B34BC8448D}" srcId="{B662319F-D2CD-4B7B-998F-6FC37D18D60B}" destId="{443D6C7B-B147-478D-A7B1-1934A5D62F4A}" srcOrd="3" destOrd="0" parTransId="{C311D51B-ABA1-4150-B306-D12977259C1A}" sibTransId="{0AA413A0-C616-45FF-8F11-0021AE99900E}"/>
    <dgm:cxn modelId="{5069371B-0196-4D23-9F13-445BB84C9578}" srcId="{B662319F-D2CD-4B7B-998F-6FC37D18D60B}" destId="{CEF42330-8BBD-44C5-8F11-D8ECB29544B2}" srcOrd="4" destOrd="0" parTransId="{89B26628-C9A9-4986-A255-A9237DE5C1E4}" sibTransId="{6D8E3384-812B-4E2E-BF0A-0B7DCCF7DC95}"/>
    <dgm:cxn modelId="{A7D38749-8DFD-4887-AB6E-8552E20E38A8}" type="presOf" srcId="{443D6C7B-B147-478D-A7B1-1934A5D62F4A}" destId="{A1AD5181-BC20-4029-9B8C-979C138587F8}" srcOrd="0" destOrd="0" presId="urn:microsoft.com/office/officeart/2005/8/layout/default"/>
    <dgm:cxn modelId="{85EC3F0C-C8FB-4964-AA95-45071465CB6F}" type="presParOf" srcId="{37FE5055-9EF0-48CE-8560-E9F011E6872A}" destId="{2F7DDED3-3BC9-4718-8608-38F157BF4683}" srcOrd="0" destOrd="0" presId="urn:microsoft.com/office/officeart/2005/8/layout/default"/>
    <dgm:cxn modelId="{6F6490B0-DED6-46BB-8BB7-A410C1486923}" type="presParOf" srcId="{37FE5055-9EF0-48CE-8560-E9F011E6872A}" destId="{5D2B4448-99F6-46ED-AC52-93BC39D5747A}" srcOrd="1" destOrd="0" presId="urn:microsoft.com/office/officeart/2005/8/layout/default"/>
    <dgm:cxn modelId="{32ED1BBA-6485-4D3F-A62A-E1757727AC30}" type="presParOf" srcId="{37FE5055-9EF0-48CE-8560-E9F011E6872A}" destId="{5A957F33-AF4C-4917-8CB9-32227DDC470E}" srcOrd="2" destOrd="0" presId="urn:microsoft.com/office/officeart/2005/8/layout/default"/>
    <dgm:cxn modelId="{31C7129A-8694-4BFE-B9B2-45944B180DE8}" type="presParOf" srcId="{37FE5055-9EF0-48CE-8560-E9F011E6872A}" destId="{F3D08281-CC46-44C6-80A7-C15FCCE9EF69}" srcOrd="3" destOrd="0" presId="urn:microsoft.com/office/officeart/2005/8/layout/default"/>
    <dgm:cxn modelId="{D610DFFD-0744-40F2-A548-4EA0E1DC6D3B}" type="presParOf" srcId="{37FE5055-9EF0-48CE-8560-E9F011E6872A}" destId="{5213F8C4-1C80-411D-BD50-563DE8E90FA4}" srcOrd="4" destOrd="0" presId="urn:microsoft.com/office/officeart/2005/8/layout/default"/>
    <dgm:cxn modelId="{693C5A14-0AAC-4235-8EC2-B30B1C4B0F86}" type="presParOf" srcId="{37FE5055-9EF0-48CE-8560-E9F011E6872A}" destId="{706F7E8A-4B71-4DAE-8062-980B4F9C2C37}" srcOrd="5" destOrd="0" presId="urn:microsoft.com/office/officeart/2005/8/layout/default"/>
    <dgm:cxn modelId="{EF541ADA-D96F-4BDB-BE18-A9BF8DAEFE53}" type="presParOf" srcId="{37FE5055-9EF0-48CE-8560-E9F011E6872A}" destId="{A1AD5181-BC20-4029-9B8C-979C138587F8}" srcOrd="6" destOrd="0" presId="urn:microsoft.com/office/officeart/2005/8/layout/default"/>
    <dgm:cxn modelId="{3409EEDB-01E3-401A-8784-928D33BF84C8}" type="presParOf" srcId="{37FE5055-9EF0-48CE-8560-E9F011E6872A}" destId="{8ACAFF2A-DA31-4CE8-913B-3EAAC2AE67E2}" srcOrd="7" destOrd="0" presId="urn:microsoft.com/office/officeart/2005/8/layout/default"/>
    <dgm:cxn modelId="{006FF3F5-DBD8-4F59-87D2-60CE5653C200}" type="presParOf" srcId="{37FE5055-9EF0-48CE-8560-E9F011E6872A}" destId="{6D969E58-7E82-4D8B-8F10-697EB417949C}"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62319F-D2CD-4B7B-998F-6FC37D18D60B}" type="doc">
      <dgm:prSet loTypeId="urn:microsoft.com/office/officeart/2005/8/layout/default" loCatId="list" qsTypeId="urn:microsoft.com/office/officeart/2005/8/quickstyle/simple1" qsCatId="simple" csTypeId="urn:microsoft.com/office/officeart/2005/8/colors/accent2_3" csCatId="accent2" phldr="1"/>
      <dgm:spPr/>
      <dgm:t>
        <a:bodyPr/>
        <a:lstStyle/>
        <a:p>
          <a:endParaRPr lang="hr-HR"/>
        </a:p>
      </dgm:t>
    </dgm:pt>
    <dgm:pt modelId="{BE120D98-F171-4C35-BD65-3B07A646E93B}">
      <dgm:prSet phldrT="[Tekst]"/>
      <dgm:spPr/>
      <dgm:t>
        <a:bodyPr/>
        <a:lstStyle/>
        <a:p>
          <a:r>
            <a:rPr lang="hr-HR" dirty="0" err="1" smtClean="0"/>
            <a:t>Helpline</a:t>
          </a:r>
          <a:endParaRPr lang="hr-HR" dirty="0"/>
        </a:p>
      </dgm:t>
    </dgm:pt>
    <dgm:pt modelId="{3D37013E-09B7-421F-90D8-0439E396FFD9}" type="parTrans" cxnId="{9575B819-9740-415C-B567-ED0B085332D9}">
      <dgm:prSet/>
      <dgm:spPr/>
      <dgm:t>
        <a:bodyPr/>
        <a:lstStyle/>
        <a:p>
          <a:endParaRPr lang="hr-HR"/>
        </a:p>
      </dgm:t>
    </dgm:pt>
    <dgm:pt modelId="{3A031ECD-B0D4-4F61-8DA8-F4051C854141}" type="sibTrans" cxnId="{9575B819-9740-415C-B567-ED0B085332D9}">
      <dgm:prSet/>
      <dgm:spPr/>
      <dgm:t>
        <a:bodyPr/>
        <a:lstStyle/>
        <a:p>
          <a:endParaRPr lang="hr-HR"/>
        </a:p>
      </dgm:t>
    </dgm:pt>
    <dgm:pt modelId="{F0390A67-1F69-473B-92BF-ADAB5654B765}">
      <dgm:prSet phldrT="[Tekst]"/>
      <dgm:spPr/>
      <dgm:t>
        <a:bodyPr/>
        <a:lstStyle/>
        <a:p>
          <a:r>
            <a:rPr lang="hr-HR" dirty="0" err="1" smtClean="0"/>
            <a:t>Email</a:t>
          </a:r>
          <a:endParaRPr lang="hr-HR" dirty="0"/>
        </a:p>
      </dgm:t>
    </dgm:pt>
    <dgm:pt modelId="{5D5EB6F2-F9FB-4D74-BA56-653201A486C4}" type="parTrans" cxnId="{8882B0D6-9DBB-430E-9A84-92157A621298}">
      <dgm:prSet/>
      <dgm:spPr/>
      <dgm:t>
        <a:bodyPr/>
        <a:lstStyle/>
        <a:p>
          <a:endParaRPr lang="hr-HR"/>
        </a:p>
      </dgm:t>
    </dgm:pt>
    <dgm:pt modelId="{AC3F732C-3E39-4C3F-B341-3C1392224862}" type="sibTrans" cxnId="{8882B0D6-9DBB-430E-9A84-92157A621298}">
      <dgm:prSet/>
      <dgm:spPr/>
      <dgm:t>
        <a:bodyPr/>
        <a:lstStyle/>
        <a:p>
          <a:endParaRPr lang="hr-HR"/>
        </a:p>
      </dgm:t>
    </dgm:pt>
    <dgm:pt modelId="{7009560A-0252-4A54-86F6-DAD8AA47F611}">
      <dgm:prSet phldrT="[Tekst]"/>
      <dgm:spPr/>
      <dgm:t>
        <a:bodyPr/>
        <a:lstStyle/>
        <a:p>
          <a:r>
            <a:rPr lang="hr-HR" dirty="0" err="1" smtClean="0"/>
            <a:t>Referral</a:t>
          </a:r>
          <a:r>
            <a:rPr lang="hr-HR" dirty="0" smtClean="0"/>
            <a:t> </a:t>
          </a:r>
          <a:r>
            <a:rPr lang="hr-HR" dirty="0" err="1" smtClean="0"/>
            <a:t>System</a:t>
          </a:r>
          <a:endParaRPr lang="hr-HR" dirty="0"/>
        </a:p>
      </dgm:t>
    </dgm:pt>
    <dgm:pt modelId="{CB7F0D3E-E3FC-4C4F-B3A0-05893A1C93A4}" type="parTrans" cxnId="{DC1C27BB-448B-4E98-9A3A-1F9E99F3D5F7}">
      <dgm:prSet/>
      <dgm:spPr/>
      <dgm:t>
        <a:bodyPr/>
        <a:lstStyle/>
        <a:p>
          <a:endParaRPr lang="hr-HR"/>
        </a:p>
      </dgm:t>
    </dgm:pt>
    <dgm:pt modelId="{54DEAD5F-E7C7-4973-94AB-EBC7D4405807}" type="sibTrans" cxnId="{DC1C27BB-448B-4E98-9A3A-1F9E99F3D5F7}">
      <dgm:prSet/>
      <dgm:spPr/>
      <dgm:t>
        <a:bodyPr/>
        <a:lstStyle/>
        <a:p>
          <a:endParaRPr lang="hr-HR"/>
        </a:p>
      </dgm:t>
    </dgm:pt>
    <dgm:pt modelId="{443D6C7B-B147-478D-A7B1-1934A5D62F4A}">
      <dgm:prSet phldrT="[Tekst]"/>
      <dgm:spPr>
        <a:solidFill>
          <a:schemeClr val="accent2">
            <a:lumMod val="75000"/>
          </a:schemeClr>
        </a:solidFill>
      </dgm:spPr>
      <dgm:t>
        <a:bodyPr/>
        <a:lstStyle/>
        <a:p>
          <a:r>
            <a:rPr lang="hr-HR" dirty="0" smtClean="0"/>
            <a:t>?</a:t>
          </a:r>
          <a:endParaRPr lang="hr-HR" dirty="0"/>
        </a:p>
      </dgm:t>
    </dgm:pt>
    <dgm:pt modelId="{C311D51B-ABA1-4150-B306-D12977259C1A}" type="parTrans" cxnId="{FD6C48BA-D011-4514-9CE3-13B34BC8448D}">
      <dgm:prSet/>
      <dgm:spPr/>
      <dgm:t>
        <a:bodyPr/>
        <a:lstStyle/>
        <a:p>
          <a:endParaRPr lang="hr-HR"/>
        </a:p>
      </dgm:t>
    </dgm:pt>
    <dgm:pt modelId="{0AA413A0-C616-45FF-8F11-0021AE99900E}" type="sibTrans" cxnId="{FD6C48BA-D011-4514-9CE3-13B34BC8448D}">
      <dgm:prSet/>
      <dgm:spPr/>
      <dgm:t>
        <a:bodyPr/>
        <a:lstStyle/>
        <a:p>
          <a:endParaRPr lang="hr-HR"/>
        </a:p>
      </dgm:t>
    </dgm:pt>
    <dgm:pt modelId="{CEF42330-8BBD-44C5-8F11-D8ECB29544B2}">
      <dgm:prSet/>
      <dgm:spPr/>
      <dgm:t>
        <a:bodyPr/>
        <a:lstStyle/>
        <a:p>
          <a:r>
            <a:rPr lang="hr-HR" dirty="0" smtClean="0"/>
            <a:t>Chat</a:t>
          </a:r>
          <a:endParaRPr lang="hr-HR" dirty="0"/>
        </a:p>
      </dgm:t>
    </dgm:pt>
    <dgm:pt modelId="{89B26628-C9A9-4986-A255-A9237DE5C1E4}" type="parTrans" cxnId="{5069371B-0196-4D23-9F13-445BB84C9578}">
      <dgm:prSet/>
      <dgm:spPr/>
      <dgm:t>
        <a:bodyPr/>
        <a:lstStyle/>
        <a:p>
          <a:endParaRPr lang="hr-HR"/>
        </a:p>
      </dgm:t>
    </dgm:pt>
    <dgm:pt modelId="{6D8E3384-812B-4E2E-BF0A-0B7DCCF7DC95}" type="sibTrans" cxnId="{5069371B-0196-4D23-9F13-445BB84C9578}">
      <dgm:prSet/>
      <dgm:spPr/>
      <dgm:t>
        <a:bodyPr/>
        <a:lstStyle/>
        <a:p>
          <a:endParaRPr lang="hr-HR"/>
        </a:p>
      </dgm:t>
    </dgm:pt>
    <dgm:pt modelId="{37FE5055-9EF0-48CE-8560-E9F011E6872A}" type="pres">
      <dgm:prSet presAssocID="{B662319F-D2CD-4B7B-998F-6FC37D18D60B}" presName="diagram" presStyleCnt="0">
        <dgm:presLayoutVars>
          <dgm:dir/>
          <dgm:resizeHandles val="exact"/>
        </dgm:presLayoutVars>
      </dgm:prSet>
      <dgm:spPr/>
      <dgm:t>
        <a:bodyPr/>
        <a:lstStyle/>
        <a:p>
          <a:endParaRPr lang="hr-HR"/>
        </a:p>
      </dgm:t>
    </dgm:pt>
    <dgm:pt modelId="{2F7DDED3-3BC9-4718-8608-38F157BF4683}" type="pres">
      <dgm:prSet presAssocID="{BE120D98-F171-4C35-BD65-3B07A646E93B}" presName="node" presStyleLbl="node1" presStyleIdx="0" presStyleCnt="5" custLinFactNeighborX="54978" custLinFactNeighborY="-24855">
        <dgm:presLayoutVars>
          <dgm:bulletEnabled val="1"/>
        </dgm:presLayoutVars>
      </dgm:prSet>
      <dgm:spPr/>
      <dgm:t>
        <a:bodyPr/>
        <a:lstStyle/>
        <a:p>
          <a:endParaRPr lang="hr-HR"/>
        </a:p>
      </dgm:t>
    </dgm:pt>
    <dgm:pt modelId="{5D2B4448-99F6-46ED-AC52-93BC39D5747A}" type="pres">
      <dgm:prSet presAssocID="{3A031ECD-B0D4-4F61-8DA8-F4051C854141}" presName="sibTrans" presStyleCnt="0"/>
      <dgm:spPr/>
    </dgm:pt>
    <dgm:pt modelId="{5A957F33-AF4C-4917-8CB9-32227DDC470E}" type="pres">
      <dgm:prSet presAssocID="{F0390A67-1F69-473B-92BF-ADAB5654B765}" presName="node" presStyleLbl="node1" presStyleIdx="1" presStyleCnt="5" custLinFactY="74379" custLinFactNeighborX="-22255" custLinFactNeighborY="100000">
        <dgm:presLayoutVars>
          <dgm:bulletEnabled val="1"/>
        </dgm:presLayoutVars>
      </dgm:prSet>
      <dgm:spPr/>
      <dgm:t>
        <a:bodyPr/>
        <a:lstStyle/>
        <a:p>
          <a:endParaRPr lang="hr-HR"/>
        </a:p>
      </dgm:t>
    </dgm:pt>
    <dgm:pt modelId="{F3D08281-CC46-44C6-80A7-C15FCCE9EF69}" type="pres">
      <dgm:prSet presAssocID="{AC3F732C-3E39-4C3F-B341-3C1392224862}" presName="sibTrans" presStyleCnt="0"/>
      <dgm:spPr/>
    </dgm:pt>
    <dgm:pt modelId="{5213F8C4-1C80-411D-BD50-563DE8E90FA4}" type="pres">
      <dgm:prSet presAssocID="{7009560A-0252-4A54-86F6-DAD8AA47F611}" presName="node" presStyleLbl="node1" presStyleIdx="2" presStyleCnt="5" custLinFactNeighborX="-5936" custLinFactNeighborY="-49826">
        <dgm:presLayoutVars>
          <dgm:bulletEnabled val="1"/>
        </dgm:presLayoutVars>
      </dgm:prSet>
      <dgm:spPr/>
      <dgm:t>
        <a:bodyPr/>
        <a:lstStyle/>
        <a:p>
          <a:endParaRPr lang="hr-HR"/>
        </a:p>
      </dgm:t>
    </dgm:pt>
    <dgm:pt modelId="{706F7E8A-4B71-4DAE-8062-980B4F9C2C37}" type="pres">
      <dgm:prSet presAssocID="{54DEAD5F-E7C7-4973-94AB-EBC7D4405807}" presName="sibTrans" presStyleCnt="0"/>
      <dgm:spPr/>
    </dgm:pt>
    <dgm:pt modelId="{A1AD5181-BC20-4029-9B8C-979C138587F8}" type="pres">
      <dgm:prSet presAssocID="{443D6C7B-B147-478D-A7B1-1934A5D62F4A}" presName="node" presStyleLbl="node1" presStyleIdx="3" presStyleCnt="5" custLinFactX="-5034" custLinFactY="12392" custLinFactNeighborX="-100000" custLinFactNeighborY="100000">
        <dgm:presLayoutVars>
          <dgm:bulletEnabled val="1"/>
        </dgm:presLayoutVars>
      </dgm:prSet>
      <dgm:spPr/>
      <dgm:t>
        <a:bodyPr/>
        <a:lstStyle/>
        <a:p>
          <a:endParaRPr lang="hr-HR"/>
        </a:p>
      </dgm:t>
    </dgm:pt>
    <dgm:pt modelId="{8ACAFF2A-DA31-4CE8-913B-3EAAC2AE67E2}" type="pres">
      <dgm:prSet presAssocID="{0AA413A0-C616-45FF-8F11-0021AE99900E}" presName="sibTrans" presStyleCnt="0"/>
      <dgm:spPr/>
    </dgm:pt>
    <dgm:pt modelId="{6D969E58-7E82-4D8B-8F10-697EB417949C}" type="pres">
      <dgm:prSet presAssocID="{CEF42330-8BBD-44C5-8F11-D8ECB29544B2}" presName="node" presStyleLbl="node1" presStyleIdx="4" presStyleCnt="5" custLinFactY="-54405" custLinFactNeighborX="42305" custLinFactNeighborY="-100000">
        <dgm:presLayoutVars>
          <dgm:bulletEnabled val="1"/>
        </dgm:presLayoutVars>
      </dgm:prSet>
      <dgm:spPr/>
      <dgm:t>
        <a:bodyPr/>
        <a:lstStyle/>
        <a:p>
          <a:endParaRPr lang="hr-HR"/>
        </a:p>
      </dgm:t>
    </dgm:pt>
  </dgm:ptLst>
  <dgm:cxnLst>
    <dgm:cxn modelId="{B2DC4B8A-68DC-4487-BFAA-E4F88B8AE252}" type="presOf" srcId="{B662319F-D2CD-4B7B-998F-6FC37D18D60B}" destId="{37FE5055-9EF0-48CE-8560-E9F011E6872A}" srcOrd="0" destOrd="0" presId="urn:microsoft.com/office/officeart/2005/8/layout/default"/>
    <dgm:cxn modelId="{9575B819-9740-415C-B567-ED0B085332D9}" srcId="{B662319F-D2CD-4B7B-998F-6FC37D18D60B}" destId="{BE120D98-F171-4C35-BD65-3B07A646E93B}" srcOrd="0" destOrd="0" parTransId="{3D37013E-09B7-421F-90D8-0439E396FFD9}" sibTransId="{3A031ECD-B0D4-4F61-8DA8-F4051C854141}"/>
    <dgm:cxn modelId="{DC1C27BB-448B-4E98-9A3A-1F9E99F3D5F7}" srcId="{B662319F-D2CD-4B7B-998F-6FC37D18D60B}" destId="{7009560A-0252-4A54-86F6-DAD8AA47F611}" srcOrd="2" destOrd="0" parTransId="{CB7F0D3E-E3FC-4C4F-B3A0-05893A1C93A4}" sibTransId="{54DEAD5F-E7C7-4973-94AB-EBC7D4405807}"/>
    <dgm:cxn modelId="{529BF89C-9B2B-49D8-9728-98468C6DB586}" type="presOf" srcId="{BE120D98-F171-4C35-BD65-3B07A646E93B}" destId="{2F7DDED3-3BC9-4718-8608-38F157BF4683}" srcOrd="0" destOrd="0" presId="urn:microsoft.com/office/officeart/2005/8/layout/default"/>
    <dgm:cxn modelId="{8882B0D6-9DBB-430E-9A84-92157A621298}" srcId="{B662319F-D2CD-4B7B-998F-6FC37D18D60B}" destId="{F0390A67-1F69-473B-92BF-ADAB5654B765}" srcOrd="1" destOrd="0" parTransId="{5D5EB6F2-F9FB-4D74-BA56-653201A486C4}" sibTransId="{AC3F732C-3E39-4C3F-B341-3C1392224862}"/>
    <dgm:cxn modelId="{E6B30B62-E67F-4407-B32E-1C782F553274}" type="presOf" srcId="{F0390A67-1F69-473B-92BF-ADAB5654B765}" destId="{5A957F33-AF4C-4917-8CB9-32227DDC470E}" srcOrd="0" destOrd="0" presId="urn:microsoft.com/office/officeart/2005/8/layout/default"/>
    <dgm:cxn modelId="{503FA3B7-4DAE-486B-9CC3-DD5175A224A0}" type="presOf" srcId="{CEF42330-8BBD-44C5-8F11-D8ECB29544B2}" destId="{6D969E58-7E82-4D8B-8F10-697EB417949C}" srcOrd="0" destOrd="0" presId="urn:microsoft.com/office/officeart/2005/8/layout/default"/>
    <dgm:cxn modelId="{2990E1ED-330E-45E2-BF16-CB23AEE21120}" type="presOf" srcId="{443D6C7B-B147-478D-A7B1-1934A5D62F4A}" destId="{A1AD5181-BC20-4029-9B8C-979C138587F8}" srcOrd="0" destOrd="0" presId="urn:microsoft.com/office/officeart/2005/8/layout/default"/>
    <dgm:cxn modelId="{5069371B-0196-4D23-9F13-445BB84C9578}" srcId="{B662319F-D2CD-4B7B-998F-6FC37D18D60B}" destId="{CEF42330-8BBD-44C5-8F11-D8ECB29544B2}" srcOrd="4" destOrd="0" parTransId="{89B26628-C9A9-4986-A255-A9237DE5C1E4}" sibTransId="{6D8E3384-812B-4E2E-BF0A-0B7DCCF7DC95}"/>
    <dgm:cxn modelId="{FD6C48BA-D011-4514-9CE3-13B34BC8448D}" srcId="{B662319F-D2CD-4B7B-998F-6FC37D18D60B}" destId="{443D6C7B-B147-478D-A7B1-1934A5D62F4A}" srcOrd="3" destOrd="0" parTransId="{C311D51B-ABA1-4150-B306-D12977259C1A}" sibTransId="{0AA413A0-C616-45FF-8F11-0021AE99900E}"/>
    <dgm:cxn modelId="{6E37E758-B42C-4A01-96F7-BEC7D10707D7}" type="presOf" srcId="{7009560A-0252-4A54-86F6-DAD8AA47F611}" destId="{5213F8C4-1C80-411D-BD50-563DE8E90FA4}" srcOrd="0" destOrd="0" presId="urn:microsoft.com/office/officeart/2005/8/layout/default"/>
    <dgm:cxn modelId="{0CDE7E61-8034-4810-A58E-B26A3527AFF8}" type="presParOf" srcId="{37FE5055-9EF0-48CE-8560-E9F011E6872A}" destId="{2F7DDED3-3BC9-4718-8608-38F157BF4683}" srcOrd="0" destOrd="0" presId="urn:microsoft.com/office/officeart/2005/8/layout/default"/>
    <dgm:cxn modelId="{45EBDCF5-1545-4A78-944B-C0E83BD2C2E2}" type="presParOf" srcId="{37FE5055-9EF0-48CE-8560-E9F011E6872A}" destId="{5D2B4448-99F6-46ED-AC52-93BC39D5747A}" srcOrd="1" destOrd="0" presId="urn:microsoft.com/office/officeart/2005/8/layout/default"/>
    <dgm:cxn modelId="{AE41BDB6-0B44-4D8F-B0D4-C9D7F1C3B867}" type="presParOf" srcId="{37FE5055-9EF0-48CE-8560-E9F011E6872A}" destId="{5A957F33-AF4C-4917-8CB9-32227DDC470E}" srcOrd="2" destOrd="0" presId="urn:microsoft.com/office/officeart/2005/8/layout/default"/>
    <dgm:cxn modelId="{DC20DFC0-5313-4A67-9C0E-FE1E113863D5}" type="presParOf" srcId="{37FE5055-9EF0-48CE-8560-E9F011E6872A}" destId="{F3D08281-CC46-44C6-80A7-C15FCCE9EF69}" srcOrd="3" destOrd="0" presId="urn:microsoft.com/office/officeart/2005/8/layout/default"/>
    <dgm:cxn modelId="{DCABEE87-C578-4CBF-86F6-9F078BEA3EE6}" type="presParOf" srcId="{37FE5055-9EF0-48CE-8560-E9F011E6872A}" destId="{5213F8C4-1C80-411D-BD50-563DE8E90FA4}" srcOrd="4" destOrd="0" presId="urn:microsoft.com/office/officeart/2005/8/layout/default"/>
    <dgm:cxn modelId="{FDD6ED2B-F3DE-4E25-BD70-12A7602B96E0}" type="presParOf" srcId="{37FE5055-9EF0-48CE-8560-E9F011E6872A}" destId="{706F7E8A-4B71-4DAE-8062-980B4F9C2C37}" srcOrd="5" destOrd="0" presId="urn:microsoft.com/office/officeart/2005/8/layout/default"/>
    <dgm:cxn modelId="{70ADCE8E-F94B-4342-BC90-663A5CB743AC}" type="presParOf" srcId="{37FE5055-9EF0-48CE-8560-E9F011E6872A}" destId="{A1AD5181-BC20-4029-9B8C-979C138587F8}" srcOrd="6" destOrd="0" presId="urn:microsoft.com/office/officeart/2005/8/layout/default"/>
    <dgm:cxn modelId="{0F1C3A01-4353-42B9-B9CB-22A2ADF651AC}" type="presParOf" srcId="{37FE5055-9EF0-48CE-8560-E9F011E6872A}" destId="{8ACAFF2A-DA31-4CE8-913B-3EAAC2AE67E2}" srcOrd="7" destOrd="0" presId="urn:microsoft.com/office/officeart/2005/8/layout/default"/>
    <dgm:cxn modelId="{39A587E9-CF7E-4898-823A-59FB3183E8EA}" type="presParOf" srcId="{37FE5055-9EF0-48CE-8560-E9F011E6872A}" destId="{6D969E58-7E82-4D8B-8F10-697EB417949C}"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DDED3-3BC9-4718-8608-38F157BF4683}">
      <dsp:nvSpPr>
        <dsp:cNvPr id="0" name=""/>
        <dsp:cNvSpPr/>
      </dsp:nvSpPr>
      <dsp:spPr>
        <a:xfrm>
          <a:off x="1679427" y="0"/>
          <a:ext cx="3053302" cy="1831981"/>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hr-HR" sz="5400" kern="1200" dirty="0" err="1" smtClean="0"/>
            <a:t>Helpline</a:t>
          </a:r>
          <a:endParaRPr lang="hr-HR" sz="5400" kern="1200" dirty="0"/>
        </a:p>
      </dsp:txBody>
      <dsp:txXfrm>
        <a:off x="1679427" y="0"/>
        <a:ext cx="3053302" cy="1831981"/>
      </dsp:txXfrm>
    </dsp:sp>
    <dsp:sp modelId="{5A957F33-AF4C-4917-8CB9-32227DDC470E}">
      <dsp:nvSpPr>
        <dsp:cNvPr id="0" name=""/>
        <dsp:cNvSpPr/>
      </dsp:nvSpPr>
      <dsp:spPr>
        <a:xfrm>
          <a:off x="2679902" y="3265488"/>
          <a:ext cx="3053302" cy="1831981"/>
        </a:xfrm>
        <a:prstGeom prst="rect">
          <a:avLst/>
        </a:prstGeom>
        <a:solidFill>
          <a:schemeClr val="accent2">
            <a:shade val="80000"/>
            <a:hueOff val="-8968"/>
            <a:satOff val="-1006"/>
            <a:lumOff val="64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hr-HR" sz="5400" kern="1200" dirty="0" err="1" smtClean="0"/>
            <a:t>Email</a:t>
          </a:r>
          <a:endParaRPr lang="hr-HR" sz="5400" kern="1200" dirty="0"/>
        </a:p>
      </dsp:txBody>
      <dsp:txXfrm>
        <a:off x="2679902" y="3265488"/>
        <a:ext cx="3053302" cy="1831981"/>
      </dsp:txXfrm>
    </dsp:sp>
    <dsp:sp modelId="{5213F8C4-1C80-411D-BD50-563DE8E90FA4}">
      <dsp:nvSpPr>
        <dsp:cNvPr id="0" name=""/>
        <dsp:cNvSpPr/>
      </dsp:nvSpPr>
      <dsp:spPr>
        <a:xfrm>
          <a:off x="0" y="1295406"/>
          <a:ext cx="3053302" cy="1831981"/>
        </a:xfrm>
        <a:prstGeom prst="rect">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hr-HR" sz="5400" kern="1200" dirty="0" err="1" smtClean="0"/>
            <a:t>Referral</a:t>
          </a:r>
          <a:r>
            <a:rPr lang="hr-HR" sz="5400" kern="1200" dirty="0" smtClean="0"/>
            <a:t> </a:t>
          </a:r>
          <a:r>
            <a:rPr lang="hr-HR" sz="5400" kern="1200" dirty="0" err="1" smtClean="0"/>
            <a:t>System</a:t>
          </a:r>
          <a:endParaRPr lang="hr-HR" sz="5400" kern="1200" dirty="0"/>
        </a:p>
      </dsp:txBody>
      <dsp:txXfrm>
        <a:off x="0" y="1295406"/>
        <a:ext cx="3053302" cy="1831981"/>
      </dsp:txXfrm>
    </dsp:sp>
    <dsp:sp modelId="{A1AD5181-BC20-4029-9B8C-979C138587F8}">
      <dsp:nvSpPr>
        <dsp:cNvPr id="0" name=""/>
        <dsp:cNvSpPr/>
      </dsp:nvSpPr>
      <dsp:spPr>
        <a:xfrm>
          <a:off x="152409" y="4267209"/>
          <a:ext cx="3053302" cy="1831981"/>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hr-HR" sz="5400" kern="1200" dirty="0" smtClean="0"/>
            <a:t>?</a:t>
          </a:r>
          <a:endParaRPr lang="hr-HR" sz="5400" kern="1200" dirty="0"/>
        </a:p>
      </dsp:txBody>
      <dsp:txXfrm>
        <a:off x="152409" y="4267209"/>
        <a:ext cx="3053302" cy="1831981"/>
      </dsp:txXfrm>
    </dsp:sp>
    <dsp:sp modelId="{6D969E58-7E82-4D8B-8F10-697EB417949C}">
      <dsp:nvSpPr>
        <dsp:cNvPr id="0" name=""/>
        <dsp:cNvSpPr/>
      </dsp:nvSpPr>
      <dsp:spPr>
        <a:xfrm>
          <a:off x="2971798" y="1516850"/>
          <a:ext cx="3053302" cy="1831981"/>
        </a:xfrm>
        <a:prstGeom prst="rect">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hr-HR" sz="5400" kern="1200" dirty="0" smtClean="0"/>
            <a:t>Chat</a:t>
          </a:r>
          <a:endParaRPr lang="hr-HR" sz="5400" kern="1200" dirty="0"/>
        </a:p>
      </dsp:txBody>
      <dsp:txXfrm>
        <a:off x="2971798" y="1516850"/>
        <a:ext cx="3053302" cy="18319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DDED3-3BC9-4718-8608-38F157BF4683}">
      <dsp:nvSpPr>
        <dsp:cNvPr id="0" name=""/>
        <dsp:cNvSpPr/>
      </dsp:nvSpPr>
      <dsp:spPr>
        <a:xfrm>
          <a:off x="1679427" y="0"/>
          <a:ext cx="3053302" cy="1831981"/>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hr-HR" sz="5400" kern="1200" dirty="0" err="1" smtClean="0"/>
            <a:t>Helpline</a:t>
          </a:r>
          <a:endParaRPr lang="hr-HR" sz="5400" kern="1200" dirty="0"/>
        </a:p>
      </dsp:txBody>
      <dsp:txXfrm>
        <a:off x="1679427" y="0"/>
        <a:ext cx="3053302" cy="1831981"/>
      </dsp:txXfrm>
    </dsp:sp>
    <dsp:sp modelId="{5A957F33-AF4C-4917-8CB9-32227DDC470E}">
      <dsp:nvSpPr>
        <dsp:cNvPr id="0" name=""/>
        <dsp:cNvSpPr/>
      </dsp:nvSpPr>
      <dsp:spPr>
        <a:xfrm>
          <a:off x="2679902" y="3265488"/>
          <a:ext cx="3053302" cy="1831981"/>
        </a:xfrm>
        <a:prstGeom prst="rect">
          <a:avLst/>
        </a:prstGeom>
        <a:solidFill>
          <a:schemeClr val="accent2">
            <a:shade val="80000"/>
            <a:hueOff val="-8968"/>
            <a:satOff val="-1006"/>
            <a:lumOff val="64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hr-HR" sz="5400" kern="1200" dirty="0" err="1" smtClean="0"/>
            <a:t>Email</a:t>
          </a:r>
          <a:endParaRPr lang="hr-HR" sz="5400" kern="1200" dirty="0"/>
        </a:p>
      </dsp:txBody>
      <dsp:txXfrm>
        <a:off x="2679902" y="3265488"/>
        <a:ext cx="3053302" cy="1831981"/>
      </dsp:txXfrm>
    </dsp:sp>
    <dsp:sp modelId="{5213F8C4-1C80-411D-BD50-563DE8E90FA4}">
      <dsp:nvSpPr>
        <dsp:cNvPr id="0" name=""/>
        <dsp:cNvSpPr/>
      </dsp:nvSpPr>
      <dsp:spPr>
        <a:xfrm>
          <a:off x="0" y="1295406"/>
          <a:ext cx="3053302" cy="1831981"/>
        </a:xfrm>
        <a:prstGeom prst="rect">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hr-HR" sz="5400" kern="1200" dirty="0" err="1" smtClean="0"/>
            <a:t>Referral</a:t>
          </a:r>
          <a:r>
            <a:rPr lang="hr-HR" sz="5400" kern="1200" dirty="0" smtClean="0"/>
            <a:t> </a:t>
          </a:r>
          <a:r>
            <a:rPr lang="hr-HR" sz="5400" kern="1200" dirty="0" err="1" smtClean="0"/>
            <a:t>System</a:t>
          </a:r>
          <a:endParaRPr lang="hr-HR" sz="5400" kern="1200" dirty="0"/>
        </a:p>
      </dsp:txBody>
      <dsp:txXfrm>
        <a:off x="0" y="1295406"/>
        <a:ext cx="3053302" cy="1831981"/>
      </dsp:txXfrm>
    </dsp:sp>
    <dsp:sp modelId="{A1AD5181-BC20-4029-9B8C-979C138587F8}">
      <dsp:nvSpPr>
        <dsp:cNvPr id="0" name=""/>
        <dsp:cNvSpPr/>
      </dsp:nvSpPr>
      <dsp:spPr>
        <a:xfrm>
          <a:off x="152409" y="4267209"/>
          <a:ext cx="3053302" cy="1831981"/>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hr-HR" sz="5400" kern="1200" dirty="0" smtClean="0"/>
            <a:t>?</a:t>
          </a:r>
          <a:endParaRPr lang="hr-HR" sz="5400" kern="1200" dirty="0"/>
        </a:p>
      </dsp:txBody>
      <dsp:txXfrm>
        <a:off x="152409" y="4267209"/>
        <a:ext cx="3053302" cy="1831981"/>
      </dsp:txXfrm>
    </dsp:sp>
    <dsp:sp modelId="{6D969E58-7E82-4D8B-8F10-697EB417949C}">
      <dsp:nvSpPr>
        <dsp:cNvPr id="0" name=""/>
        <dsp:cNvSpPr/>
      </dsp:nvSpPr>
      <dsp:spPr>
        <a:xfrm>
          <a:off x="2971798" y="1516850"/>
          <a:ext cx="3053302" cy="1831981"/>
        </a:xfrm>
        <a:prstGeom prst="rect">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hr-HR" sz="5400" kern="1200" dirty="0" smtClean="0"/>
            <a:t>Chat</a:t>
          </a:r>
          <a:endParaRPr lang="hr-HR" sz="5400" kern="1200" dirty="0"/>
        </a:p>
      </dsp:txBody>
      <dsp:txXfrm>
        <a:off x="2971798" y="1516850"/>
        <a:ext cx="3053302" cy="18319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20.11.2024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Udruga za podršku žrtvama i svjedocima započela je s projektom 1. srpnja 2022. godine.</a:t>
            </a:r>
          </a:p>
          <a:p>
            <a:endParaRPr lang="en-US"/>
          </a:p>
          <a:p>
            <a:r>
              <a:rPr lang="en-US"/>
              <a:t>Projekt je financiran sredstvima Europske komisije u sklopu programa Justice (JUST).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slovni slajd" type="title">
  <p:cSld name="Naslovni slajd">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371600" y="3195638"/>
            <a:ext cx="15544800" cy="2205038"/>
          </a:xfrm>
          <a:prstGeom prst="rect">
            <a:avLst/>
          </a:prstGeom>
          <a:noFill/>
          <a:ln>
            <a:noFill/>
          </a:ln>
        </p:spPr>
        <p:txBody>
          <a:bodyPr spcFirstLastPara="1" wrap="square" lIns="163258" tIns="81606" rIns="163258" bIns="81606"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2743200" y="5829300"/>
            <a:ext cx="12801600" cy="2628900"/>
          </a:xfrm>
          <a:prstGeom prst="rect">
            <a:avLst/>
          </a:prstGeom>
          <a:noFill/>
          <a:ln>
            <a:noFill/>
          </a:ln>
        </p:spPr>
        <p:txBody>
          <a:bodyPr spcFirstLastPara="1" wrap="square" lIns="163258" tIns="81606" rIns="163258" bIns="81606" anchor="t" anchorCtr="0">
            <a:normAutofit/>
          </a:bodyPr>
          <a:lstStyle>
            <a:lvl1pPr lvl="0" algn="ctr">
              <a:spcBef>
                <a:spcPts val="1143"/>
              </a:spcBef>
              <a:spcAft>
                <a:spcPts val="0"/>
              </a:spcAft>
              <a:buClr>
                <a:srgbClr val="888888"/>
              </a:buClr>
              <a:buSzPts val="3200"/>
              <a:buNone/>
              <a:defRPr>
                <a:solidFill>
                  <a:srgbClr val="888888"/>
                </a:solidFill>
              </a:defRPr>
            </a:lvl1pPr>
            <a:lvl2pPr lvl="1" algn="ctr">
              <a:spcBef>
                <a:spcPts val="1000"/>
              </a:spcBef>
              <a:spcAft>
                <a:spcPts val="0"/>
              </a:spcAft>
              <a:buClr>
                <a:srgbClr val="888888"/>
              </a:buClr>
              <a:buSzPts val="2800"/>
              <a:buNone/>
              <a:defRPr>
                <a:solidFill>
                  <a:srgbClr val="888888"/>
                </a:solidFill>
              </a:defRPr>
            </a:lvl2pPr>
            <a:lvl3pPr lvl="2" algn="ctr">
              <a:spcBef>
                <a:spcPts val="857"/>
              </a:spcBef>
              <a:spcAft>
                <a:spcPts val="0"/>
              </a:spcAft>
              <a:buClr>
                <a:srgbClr val="888888"/>
              </a:buClr>
              <a:buSzPts val="2400"/>
              <a:buNone/>
              <a:defRPr>
                <a:solidFill>
                  <a:srgbClr val="888888"/>
                </a:solidFill>
              </a:defRPr>
            </a:lvl3pPr>
            <a:lvl4pPr lvl="3" algn="ctr">
              <a:spcBef>
                <a:spcPts val="714"/>
              </a:spcBef>
              <a:spcAft>
                <a:spcPts val="0"/>
              </a:spcAft>
              <a:buClr>
                <a:srgbClr val="888888"/>
              </a:buClr>
              <a:buSzPts val="2000"/>
              <a:buNone/>
              <a:defRPr>
                <a:solidFill>
                  <a:srgbClr val="888888"/>
                </a:solidFill>
              </a:defRPr>
            </a:lvl4pPr>
            <a:lvl5pPr lvl="4" algn="ctr">
              <a:spcBef>
                <a:spcPts val="714"/>
              </a:spcBef>
              <a:spcAft>
                <a:spcPts val="0"/>
              </a:spcAft>
              <a:buClr>
                <a:srgbClr val="888888"/>
              </a:buClr>
              <a:buSzPts val="2000"/>
              <a:buNone/>
              <a:defRPr>
                <a:solidFill>
                  <a:srgbClr val="888888"/>
                </a:solidFill>
              </a:defRPr>
            </a:lvl5pPr>
            <a:lvl6pPr lvl="5" algn="ctr">
              <a:spcBef>
                <a:spcPts val="714"/>
              </a:spcBef>
              <a:spcAft>
                <a:spcPts val="0"/>
              </a:spcAft>
              <a:buClr>
                <a:srgbClr val="888888"/>
              </a:buClr>
              <a:buSzPts val="2000"/>
              <a:buNone/>
              <a:defRPr>
                <a:solidFill>
                  <a:srgbClr val="888888"/>
                </a:solidFill>
              </a:defRPr>
            </a:lvl6pPr>
            <a:lvl7pPr lvl="6" algn="ctr">
              <a:spcBef>
                <a:spcPts val="714"/>
              </a:spcBef>
              <a:spcAft>
                <a:spcPts val="0"/>
              </a:spcAft>
              <a:buClr>
                <a:srgbClr val="888888"/>
              </a:buClr>
              <a:buSzPts val="2000"/>
              <a:buNone/>
              <a:defRPr>
                <a:solidFill>
                  <a:srgbClr val="888888"/>
                </a:solidFill>
              </a:defRPr>
            </a:lvl7pPr>
            <a:lvl8pPr lvl="7" algn="ctr">
              <a:spcBef>
                <a:spcPts val="714"/>
              </a:spcBef>
              <a:spcAft>
                <a:spcPts val="0"/>
              </a:spcAft>
              <a:buClr>
                <a:srgbClr val="888888"/>
              </a:buClr>
              <a:buSzPts val="2000"/>
              <a:buNone/>
              <a:defRPr>
                <a:solidFill>
                  <a:srgbClr val="888888"/>
                </a:solidFill>
              </a:defRPr>
            </a:lvl8pPr>
            <a:lvl9pPr lvl="8" algn="ctr">
              <a:spcBef>
                <a:spcPts val="714"/>
              </a:spcBef>
              <a:spcAft>
                <a:spcPts val="0"/>
              </a:spcAft>
              <a:buClr>
                <a:srgbClr val="888888"/>
              </a:buClr>
              <a:buSzPts val="2000"/>
              <a:buNone/>
              <a:defRPr>
                <a:solidFill>
                  <a:srgbClr val="888888"/>
                </a:solidFill>
              </a:defRPr>
            </a:lvl9pPr>
          </a:lstStyle>
          <a:p>
            <a:endParaRPr/>
          </a:p>
        </p:txBody>
      </p:sp>
      <p:sp>
        <p:nvSpPr>
          <p:cNvPr id="14" name="Google Shape;14;p9"/>
          <p:cNvSpPr txBox="1">
            <a:spLocks noGrp="1"/>
          </p:cNvSpPr>
          <p:nvPr>
            <p:ph type="dt" idx="10"/>
          </p:nvPr>
        </p:nvSpPr>
        <p:spPr>
          <a:xfrm>
            <a:off x="914400" y="9534526"/>
            <a:ext cx="4267200" cy="547688"/>
          </a:xfrm>
          <a:prstGeom prst="rect">
            <a:avLst/>
          </a:prstGeom>
          <a:noFill/>
          <a:ln>
            <a:noFill/>
          </a:ln>
        </p:spPr>
        <p:txBody>
          <a:bodyPr spcFirstLastPara="1" wrap="square" lIns="163258" tIns="81606" rIns="163258" bIns="81606"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6248400" y="9534526"/>
            <a:ext cx="5791200" cy="547688"/>
          </a:xfrm>
          <a:prstGeom prst="rect">
            <a:avLst/>
          </a:prstGeom>
          <a:noFill/>
          <a:ln>
            <a:noFill/>
          </a:ln>
        </p:spPr>
        <p:txBody>
          <a:bodyPr spcFirstLastPara="1" wrap="square" lIns="163258" tIns="81606" rIns="163258" bIns="81606"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13106400" y="9534526"/>
            <a:ext cx="4267200" cy="547688"/>
          </a:xfrm>
          <a:prstGeom prst="rect">
            <a:avLst/>
          </a:prstGeom>
          <a:noFill/>
          <a:ln>
            <a:noFill/>
          </a:ln>
        </p:spPr>
        <p:txBody>
          <a:bodyPr spcFirstLastPara="1" wrap="square" lIns="163258" tIns="81606" rIns="163258" bIns="81606"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hr-HR" smtClean="0"/>
              <a:pPr/>
              <a:t>‹#›</a:t>
            </a:fld>
            <a:endParaRPr lang="hr-HR"/>
          </a:p>
        </p:txBody>
      </p:sp>
    </p:spTree>
    <p:extLst>
      <p:ext uri="{BB962C8B-B14F-4D97-AF65-F5344CB8AC3E}">
        <p14:creationId xmlns:p14="http://schemas.microsoft.com/office/powerpoint/2010/main" val="1143963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slov i sadržaj" type="obj">
  <p:cSld name="Naslov i sadržaj">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914400" y="411957"/>
            <a:ext cx="16459200" cy="1714500"/>
          </a:xfrm>
          <a:prstGeom prst="rect">
            <a:avLst/>
          </a:prstGeom>
          <a:noFill/>
          <a:ln>
            <a:noFill/>
          </a:ln>
        </p:spPr>
        <p:txBody>
          <a:bodyPr spcFirstLastPara="1" wrap="square" lIns="163258" tIns="81606" rIns="163258" bIns="81606"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914400" y="2400301"/>
            <a:ext cx="16459200" cy="6788945"/>
          </a:xfrm>
          <a:prstGeom prst="rect">
            <a:avLst/>
          </a:prstGeom>
          <a:noFill/>
          <a:ln>
            <a:noFill/>
          </a:ln>
        </p:spPr>
        <p:txBody>
          <a:bodyPr spcFirstLastPara="1" wrap="square" lIns="163258" tIns="81606" rIns="163258" bIns="81606" anchor="t" anchorCtr="0">
            <a:normAutofit/>
          </a:bodyPr>
          <a:lstStyle>
            <a:lvl1pPr marL="816422" lvl="0" indent="-612317" algn="l">
              <a:spcBef>
                <a:spcPts val="643"/>
              </a:spcBef>
              <a:spcAft>
                <a:spcPts val="0"/>
              </a:spcAft>
              <a:buClr>
                <a:schemeClr val="dk1"/>
              </a:buClr>
              <a:buSzPts val="1800"/>
              <a:buChar char="•"/>
              <a:defRPr/>
            </a:lvl1pPr>
            <a:lvl2pPr marL="1632844" lvl="1" indent="-612317" algn="l">
              <a:spcBef>
                <a:spcPts val="643"/>
              </a:spcBef>
              <a:spcAft>
                <a:spcPts val="0"/>
              </a:spcAft>
              <a:buClr>
                <a:schemeClr val="dk1"/>
              </a:buClr>
              <a:buSzPts val="1800"/>
              <a:buChar char="–"/>
              <a:defRPr/>
            </a:lvl2pPr>
            <a:lvl3pPr marL="2449266" lvl="2" indent="-612317" algn="l">
              <a:spcBef>
                <a:spcPts val="643"/>
              </a:spcBef>
              <a:spcAft>
                <a:spcPts val="0"/>
              </a:spcAft>
              <a:buClr>
                <a:schemeClr val="dk1"/>
              </a:buClr>
              <a:buSzPts val="1800"/>
              <a:buChar char="•"/>
              <a:defRPr/>
            </a:lvl3pPr>
            <a:lvl4pPr marL="3265688" lvl="3" indent="-612317" algn="l">
              <a:spcBef>
                <a:spcPts val="643"/>
              </a:spcBef>
              <a:spcAft>
                <a:spcPts val="0"/>
              </a:spcAft>
              <a:buClr>
                <a:schemeClr val="dk1"/>
              </a:buClr>
              <a:buSzPts val="1800"/>
              <a:buChar char="–"/>
              <a:defRPr/>
            </a:lvl4pPr>
            <a:lvl5pPr marL="4082110" lvl="4" indent="-612317" algn="l">
              <a:spcBef>
                <a:spcPts val="643"/>
              </a:spcBef>
              <a:spcAft>
                <a:spcPts val="0"/>
              </a:spcAft>
              <a:buClr>
                <a:schemeClr val="dk1"/>
              </a:buClr>
              <a:buSzPts val="1800"/>
              <a:buChar char="»"/>
              <a:defRPr/>
            </a:lvl5pPr>
            <a:lvl6pPr marL="4898532" lvl="5" indent="-612317" algn="l">
              <a:spcBef>
                <a:spcPts val="643"/>
              </a:spcBef>
              <a:spcAft>
                <a:spcPts val="0"/>
              </a:spcAft>
              <a:buClr>
                <a:schemeClr val="dk1"/>
              </a:buClr>
              <a:buSzPts val="1800"/>
              <a:buChar char="•"/>
              <a:defRPr/>
            </a:lvl6pPr>
            <a:lvl7pPr marL="5714954" lvl="6" indent="-612317" algn="l">
              <a:spcBef>
                <a:spcPts val="643"/>
              </a:spcBef>
              <a:spcAft>
                <a:spcPts val="0"/>
              </a:spcAft>
              <a:buClr>
                <a:schemeClr val="dk1"/>
              </a:buClr>
              <a:buSzPts val="1800"/>
              <a:buChar char="•"/>
              <a:defRPr/>
            </a:lvl7pPr>
            <a:lvl8pPr marL="6531376" lvl="7" indent="-612317" algn="l">
              <a:spcBef>
                <a:spcPts val="643"/>
              </a:spcBef>
              <a:spcAft>
                <a:spcPts val="0"/>
              </a:spcAft>
              <a:buClr>
                <a:schemeClr val="dk1"/>
              </a:buClr>
              <a:buSzPts val="1800"/>
              <a:buChar char="•"/>
              <a:defRPr/>
            </a:lvl8pPr>
            <a:lvl9pPr marL="7347798" lvl="8" indent="-612317" algn="l">
              <a:spcBef>
                <a:spcPts val="643"/>
              </a:spcBef>
              <a:spcAft>
                <a:spcPts val="0"/>
              </a:spcAft>
              <a:buClr>
                <a:schemeClr val="dk1"/>
              </a:buClr>
              <a:buSzPts val="1800"/>
              <a:buChar char="•"/>
              <a:defRPr/>
            </a:lvl9pPr>
          </a:lstStyle>
          <a:p>
            <a:endParaRPr/>
          </a:p>
        </p:txBody>
      </p:sp>
      <p:sp>
        <p:nvSpPr>
          <p:cNvPr id="20" name="Google Shape;20;p10"/>
          <p:cNvSpPr txBox="1">
            <a:spLocks noGrp="1"/>
          </p:cNvSpPr>
          <p:nvPr>
            <p:ph type="dt" idx="10"/>
          </p:nvPr>
        </p:nvSpPr>
        <p:spPr>
          <a:xfrm>
            <a:off x="914400" y="9534526"/>
            <a:ext cx="4267200" cy="547688"/>
          </a:xfrm>
          <a:prstGeom prst="rect">
            <a:avLst/>
          </a:prstGeom>
          <a:noFill/>
          <a:ln>
            <a:noFill/>
          </a:ln>
        </p:spPr>
        <p:txBody>
          <a:bodyPr spcFirstLastPara="1" wrap="square" lIns="163258" tIns="81606" rIns="163258" bIns="81606"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6248400" y="9534526"/>
            <a:ext cx="5791200" cy="547688"/>
          </a:xfrm>
          <a:prstGeom prst="rect">
            <a:avLst/>
          </a:prstGeom>
          <a:noFill/>
          <a:ln>
            <a:noFill/>
          </a:ln>
        </p:spPr>
        <p:txBody>
          <a:bodyPr spcFirstLastPara="1" wrap="square" lIns="163258" tIns="81606" rIns="163258" bIns="81606"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13106400" y="9534526"/>
            <a:ext cx="4267200" cy="547688"/>
          </a:xfrm>
          <a:prstGeom prst="rect">
            <a:avLst/>
          </a:prstGeom>
          <a:noFill/>
          <a:ln>
            <a:noFill/>
          </a:ln>
        </p:spPr>
        <p:txBody>
          <a:bodyPr spcFirstLastPara="1" wrap="square" lIns="163258" tIns="81606" rIns="163258" bIns="81606"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hr-HR" smtClean="0"/>
              <a:pPr/>
              <a:t>‹#›</a:t>
            </a:fld>
            <a:endParaRPr lang="hr-HR"/>
          </a:p>
        </p:txBody>
      </p:sp>
    </p:spTree>
    <p:extLst>
      <p:ext uri="{BB962C8B-B14F-4D97-AF65-F5344CB8AC3E}">
        <p14:creationId xmlns:p14="http://schemas.microsoft.com/office/powerpoint/2010/main" val="435431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va sadržaja" type="twoObj">
  <p:cSld name="Dva sadržaja">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914400" y="411957"/>
            <a:ext cx="16459200" cy="1714500"/>
          </a:xfrm>
          <a:prstGeom prst="rect">
            <a:avLst/>
          </a:prstGeom>
          <a:noFill/>
          <a:ln>
            <a:noFill/>
          </a:ln>
        </p:spPr>
        <p:txBody>
          <a:bodyPr spcFirstLastPara="1" wrap="square" lIns="163258" tIns="81606" rIns="163258" bIns="81606"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914400" y="2400301"/>
            <a:ext cx="8077200" cy="6788945"/>
          </a:xfrm>
          <a:prstGeom prst="rect">
            <a:avLst/>
          </a:prstGeom>
          <a:noFill/>
          <a:ln>
            <a:noFill/>
          </a:ln>
        </p:spPr>
        <p:txBody>
          <a:bodyPr spcFirstLastPara="1" wrap="square" lIns="163258" tIns="81606" rIns="163258" bIns="81606" anchor="t" anchorCtr="0">
            <a:normAutofit/>
          </a:bodyPr>
          <a:lstStyle>
            <a:lvl1pPr marL="816422" lvl="0" indent="-725708" algn="l">
              <a:spcBef>
                <a:spcPts val="1000"/>
              </a:spcBef>
              <a:spcAft>
                <a:spcPts val="0"/>
              </a:spcAft>
              <a:buClr>
                <a:schemeClr val="dk1"/>
              </a:buClr>
              <a:buSzPts val="2800"/>
              <a:buChar char="•"/>
              <a:defRPr sz="5000"/>
            </a:lvl1pPr>
            <a:lvl2pPr marL="1632844" lvl="1" indent="-680352" algn="l">
              <a:spcBef>
                <a:spcPts val="857"/>
              </a:spcBef>
              <a:spcAft>
                <a:spcPts val="0"/>
              </a:spcAft>
              <a:buClr>
                <a:schemeClr val="dk1"/>
              </a:buClr>
              <a:buSzPts val="2400"/>
              <a:buChar char="–"/>
              <a:defRPr sz="4300"/>
            </a:lvl2pPr>
            <a:lvl3pPr marL="2449266" lvl="2" indent="-634995" algn="l">
              <a:spcBef>
                <a:spcPts val="714"/>
              </a:spcBef>
              <a:spcAft>
                <a:spcPts val="0"/>
              </a:spcAft>
              <a:buClr>
                <a:schemeClr val="dk1"/>
              </a:buClr>
              <a:buSzPts val="2000"/>
              <a:buChar char="•"/>
              <a:defRPr sz="3600"/>
            </a:lvl3pPr>
            <a:lvl4pPr marL="3265688" lvl="3" indent="-612317" algn="l">
              <a:spcBef>
                <a:spcPts val="643"/>
              </a:spcBef>
              <a:spcAft>
                <a:spcPts val="0"/>
              </a:spcAft>
              <a:buClr>
                <a:schemeClr val="dk1"/>
              </a:buClr>
              <a:buSzPts val="1800"/>
              <a:buChar char="–"/>
              <a:defRPr sz="3200"/>
            </a:lvl4pPr>
            <a:lvl5pPr marL="4082110" lvl="4" indent="-612317" algn="l">
              <a:spcBef>
                <a:spcPts val="643"/>
              </a:spcBef>
              <a:spcAft>
                <a:spcPts val="0"/>
              </a:spcAft>
              <a:buClr>
                <a:schemeClr val="dk1"/>
              </a:buClr>
              <a:buSzPts val="1800"/>
              <a:buChar char="»"/>
              <a:defRPr sz="3200"/>
            </a:lvl5pPr>
            <a:lvl6pPr marL="4898532" lvl="5" indent="-612317" algn="l">
              <a:spcBef>
                <a:spcPts val="643"/>
              </a:spcBef>
              <a:spcAft>
                <a:spcPts val="0"/>
              </a:spcAft>
              <a:buClr>
                <a:schemeClr val="dk1"/>
              </a:buClr>
              <a:buSzPts val="1800"/>
              <a:buChar char="•"/>
              <a:defRPr sz="3200"/>
            </a:lvl6pPr>
            <a:lvl7pPr marL="5714954" lvl="6" indent="-612317" algn="l">
              <a:spcBef>
                <a:spcPts val="643"/>
              </a:spcBef>
              <a:spcAft>
                <a:spcPts val="0"/>
              </a:spcAft>
              <a:buClr>
                <a:schemeClr val="dk1"/>
              </a:buClr>
              <a:buSzPts val="1800"/>
              <a:buChar char="•"/>
              <a:defRPr sz="3200"/>
            </a:lvl7pPr>
            <a:lvl8pPr marL="6531376" lvl="7" indent="-612317" algn="l">
              <a:spcBef>
                <a:spcPts val="643"/>
              </a:spcBef>
              <a:spcAft>
                <a:spcPts val="0"/>
              </a:spcAft>
              <a:buClr>
                <a:schemeClr val="dk1"/>
              </a:buClr>
              <a:buSzPts val="1800"/>
              <a:buChar char="•"/>
              <a:defRPr sz="3200"/>
            </a:lvl8pPr>
            <a:lvl9pPr marL="7347798" lvl="8" indent="-612317" algn="l">
              <a:spcBef>
                <a:spcPts val="643"/>
              </a:spcBef>
              <a:spcAft>
                <a:spcPts val="0"/>
              </a:spcAft>
              <a:buClr>
                <a:schemeClr val="dk1"/>
              </a:buClr>
              <a:buSzPts val="1800"/>
              <a:buChar char="•"/>
              <a:defRPr sz="3200"/>
            </a:lvl9pPr>
          </a:lstStyle>
          <a:p>
            <a:endParaRPr/>
          </a:p>
        </p:txBody>
      </p:sp>
      <p:sp>
        <p:nvSpPr>
          <p:cNvPr id="26" name="Google Shape;26;p11"/>
          <p:cNvSpPr txBox="1">
            <a:spLocks noGrp="1"/>
          </p:cNvSpPr>
          <p:nvPr>
            <p:ph type="body" idx="2"/>
          </p:nvPr>
        </p:nvSpPr>
        <p:spPr>
          <a:xfrm>
            <a:off x="9296400" y="2400301"/>
            <a:ext cx="8077200" cy="6788945"/>
          </a:xfrm>
          <a:prstGeom prst="rect">
            <a:avLst/>
          </a:prstGeom>
          <a:noFill/>
          <a:ln>
            <a:noFill/>
          </a:ln>
        </p:spPr>
        <p:txBody>
          <a:bodyPr spcFirstLastPara="1" wrap="square" lIns="163258" tIns="81606" rIns="163258" bIns="81606" anchor="t" anchorCtr="0">
            <a:normAutofit/>
          </a:bodyPr>
          <a:lstStyle>
            <a:lvl1pPr marL="816422" lvl="0" indent="-725708" algn="l">
              <a:spcBef>
                <a:spcPts val="1000"/>
              </a:spcBef>
              <a:spcAft>
                <a:spcPts val="0"/>
              </a:spcAft>
              <a:buClr>
                <a:schemeClr val="dk1"/>
              </a:buClr>
              <a:buSzPts val="2800"/>
              <a:buChar char="•"/>
              <a:defRPr sz="5000"/>
            </a:lvl1pPr>
            <a:lvl2pPr marL="1632844" lvl="1" indent="-680352" algn="l">
              <a:spcBef>
                <a:spcPts val="857"/>
              </a:spcBef>
              <a:spcAft>
                <a:spcPts val="0"/>
              </a:spcAft>
              <a:buClr>
                <a:schemeClr val="dk1"/>
              </a:buClr>
              <a:buSzPts val="2400"/>
              <a:buChar char="–"/>
              <a:defRPr sz="4300"/>
            </a:lvl2pPr>
            <a:lvl3pPr marL="2449266" lvl="2" indent="-634995" algn="l">
              <a:spcBef>
                <a:spcPts val="714"/>
              </a:spcBef>
              <a:spcAft>
                <a:spcPts val="0"/>
              </a:spcAft>
              <a:buClr>
                <a:schemeClr val="dk1"/>
              </a:buClr>
              <a:buSzPts val="2000"/>
              <a:buChar char="•"/>
              <a:defRPr sz="3600"/>
            </a:lvl3pPr>
            <a:lvl4pPr marL="3265688" lvl="3" indent="-612317" algn="l">
              <a:spcBef>
                <a:spcPts val="643"/>
              </a:spcBef>
              <a:spcAft>
                <a:spcPts val="0"/>
              </a:spcAft>
              <a:buClr>
                <a:schemeClr val="dk1"/>
              </a:buClr>
              <a:buSzPts val="1800"/>
              <a:buChar char="–"/>
              <a:defRPr sz="3200"/>
            </a:lvl4pPr>
            <a:lvl5pPr marL="4082110" lvl="4" indent="-612317" algn="l">
              <a:spcBef>
                <a:spcPts val="643"/>
              </a:spcBef>
              <a:spcAft>
                <a:spcPts val="0"/>
              </a:spcAft>
              <a:buClr>
                <a:schemeClr val="dk1"/>
              </a:buClr>
              <a:buSzPts val="1800"/>
              <a:buChar char="»"/>
              <a:defRPr sz="3200"/>
            </a:lvl5pPr>
            <a:lvl6pPr marL="4898532" lvl="5" indent="-612317" algn="l">
              <a:spcBef>
                <a:spcPts val="643"/>
              </a:spcBef>
              <a:spcAft>
                <a:spcPts val="0"/>
              </a:spcAft>
              <a:buClr>
                <a:schemeClr val="dk1"/>
              </a:buClr>
              <a:buSzPts val="1800"/>
              <a:buChar char="•"/>
              <a:defRPr sz="3200"/>
            </a:lvl6pPr>
            <a:lvl7pPr marL="5714954" lvl="6" indent="-612317" algn="l">
              <a:spcBef>
                <a:spcPts val="643"/>
              </a:spcBef>
              <a:spcAft>
                <a:spcPts val="0"/>
              </a:spcAft>
              <a:buClr>
                <a:schemeClr val="dk1"/>
              </a:buClr>
              <a:buSzPts val="1800"/>
              <a:buChar char="•"/>
              <a:defRPr sz="3200"/>
            </a:lvl7pPr>
            <a:lvl8pPr marL="6531376" lvl="7" indent="-612317" algn="l">
              <a:spcBef>
                <a:spcPts val="643"/>
              </a:spcBef>
              <a:spcAft>
                <a:spcPts val="0"/>
              </a:spcAft>
              <a:buClr>
                <a:schemeClr val="dk1"/>
              </a:buClr>
              <a:buSzPts val="1800"/>
              <a:buChar char="•"/>
              <a:defRPr sz="3200"/>
            </a:lvl8pPr>
            <a:lvl9pPr marL="7347798" lvl="8" indent="-612317" algn="l">
              <a:spcBef>
                <a:spcPts val="643"/>
              </a:spcBef>
              <a:spcAft>
                <a:spcPts val="0"/>
              </a:spcAft>
              <a:buClr>
                <a:schemeClr val="dk1"/>
              </a:buClr>
              <a:buSzPts val="1800"/>
              <a:buChar char="•"/>
              <a:defRPr sz="3200"/>
            </a:lvl9pPr>
          </a:lstStyle>
          <a:p>
            <a:endParaRPr/>
          </a:p>
        </p:txBody>
      </p:sp>
      <p:sp>
        <p:nvSpPr>
          <p:cNvPr id="27" name="Google Shape;27;p11"/>
          <p:cNvSpPr txBox="1">
            <a:spLocks noGrp="1"/>
          </p:cNvSpPr>
          <p:nvPr>
            <p:ph type="dt" idx="10"/>
          </p:nvPr>
        </p:nvSpPr>
        <p:spPr>
          <a:xfrm>
            <a:off x="914400" y="9534526"/>
            <a:ext cx="4267200" cy="547688"/>
          </a:xfrm>
          <a:prstGeom prst="rect">
            <a:avLst/>
          </a:prstGeom>
          <a:noFill/>
          <a:ln>
            <a:noFill/>
          </a:ln>
        </p:spPr>
        <p:txBody>
          <a:bodyPr spcFirstLastPara="1" wrap="square" lIns="163258" tIns="81606" rIns="163258" bIns="81606"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
          <p:cNvSpPr txBox="1">
            <a:spLocks noGrp="1"/>
          </p:cNvSpPr>
          <p:nvPr>
            <p:ph type="ftr" idx="11"/>
          </p:nvPr>
        </p:nvSpPr>
        <p:spPr>
          <a:xfrm>
            <a:off x="6248400" y="9534526"/>
            <a:ext cx="5791200" cy="547688"/>
          </a:xfrm>
          <a:prstGeom prst="rect">
            <a:avLst/>
          </a:prstGeom>
          <a:noFill/>
          <a:ln>
            <a:noFill/>
          </a:ln>
        </p:spPr>
        <p:txBody>
          <a:bodyPr spcFirstLastPara="1" wrap="square" lIns="163258" tIns="81606" rIns="163258" bIns="81606"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1"/>
          <p:cNvSpPr txBox="1">
            <a:spLocks noGrp="1"/>
          </p:cNvSpPr>
          <p:nvPr>
            <p:ph type="sldNum" idx="12"/>
          </p:nvPr>
        </p:nvSpPr>
        <p:spPr>
          <a:xfrm>
            <a:off x="13106400" y="9534526"/>
            <a:ext cx="4267200" cy="547688"/>
          </a:xfrm>
          <a:prstGeom prst="rect">
            <a:avLst/>
          </a:prstGeom>
          <a:noFill/>
          <a:ln>
            <a:noFill/>
          </a:ln>
        </p:spPr>
        <p:txBody>
          <a:bodyPr spcFirstLastPara="1" wrap="square" lIns="163258" tIns="81606" rIns="163258" bIns="81606"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hr-HR" smtClean="0"/>
              <a:pPr/>
              <a:t>‹#›</a:t>
            </a:fld>
            <a:endParaRPr lang="hr-HR"/>
          </a:p>
        </p:txBody>
      </p:sp>
    </p:spTree>
    <p:extLst>
      <p:ext uri="{BB962C8B-B14F-4D97-AF65-F5344CB8AC3E}">
        <p14:creationId xmlns:p14="http://schemas.microsoft.com/office/powerpoint/2010/main" val="3131198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Zaglavlje odjeljka" type="secHead">
  <p:cSld name="Zaglavlje odjeljka">
    <p:spTree>
      <p:nvGrpSpPr>
        <p:cNvPr id="1" name="Shape 30"/>
        <p:cNvGrpSpPr/>
        <p:nvPr/>
      </p:nvGrpSpPr>
      <p:grpSpPr>
        <a:xfrm>
          <a:off x="0" y="0"/>
          <a:ext cx="0" cy="0"/>
          <a:chOff x="0" y="0"/>
          <a:chExt cx="0" cy="0"/>
        </a:xfrm>
      </p:grpSpPr>
      <p:sp>
        <p:nvSpPr>
          <p:cNvPr id="31" name="Google Shape;31;p12"/>
          <p:cNvSpPr txBox="1">
            <a:spLocks noGrp="1"/>
          </p:cNvSpPr>
          <p:nvPr>
            <p:ph type="title"/>
          </p:nvPr>
        </p:nvSpPr>
        <p:spPr>
          <a:xfrm>
            <a:off x="1444626" y="6610351"/>
            <a:ext cx="15544800" cy="2043113"/>
          </a:xfrm>
          <a:prstGeom prst="rect">
            <a:avLst/>
          </a:prstGeom>
          <a:noFill/>
          <a:ln>
            <a:noFill/>
          </a:ln>
        </p:spPr>
        <p:txBody>
          <a:bodyPr spcFirstLastPara="1" wrap="square" lIns="163258" tIns="81606" rIns="163258" bIns="81606" anchor="t" anchorCtr="0">
            <a:normAutofit/>
          </a:bodyPr>
          <a:lstStyle>
            <a:lvl1pPr lvl="0" algn="l">
              <a:spcBef>
                <a:spcPts val="0"/>
              </a:spcBef>
              <a:spcAft>
                <a:spcPts val="0"/>
              </a:spcAft>
              <a:buClr>
                <a:schemeClr val="dk1"/>
              </a:buClr>
              <a:buSzPts val="4000"/>
              <a:buFont typeface="Calibri"/>
              <a:buNone/>
              <a:defRPr sz="71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2"/>
          <p:cNvSpPr txBox="1">
            <a:spLocks noGrp="1"/>
          </p:cNvSpPr>
          <p:nvPr>
            <p:ph type="body" idx="1"/>
          </p:nvPr>
        </p:nvSpPr>
        <p:spPr>
          <a:xfrm>
            <a:off x="1444626" y="4360070"/>
            <a:ext cx="15544800" cy="2250281"/>
          </a:xfrm>
          <a:prstGeom prst="rect">
            <a:avLst/>
          </a:prstGeom>
          <a:noFill/>
          <a:ln>
            <a:noFill/>
          </a:ln>
        </p:spPr>
        <p:txBody>
          <a:bodyPr spcFirstLastPara="1" wrap="square" lIns="163258" tIns="81606" rIns="163258" bIns="81606" anchor="b" anchorCtr="0">
            <a:normAutofit/>
          </a:bodyPr>
          <a:lstStyle>
            <a:lvl1pPr marL="816422" lvl="0" indent="-408211" algn="l">
              <a:spcBef>
                <a:spcPts val="714"/>
              </a:spcBef>
              <a:spcAft>
                <a:spcPts val="0"/>
              </a:spcAft>
              <a:buClr>
                <a:srgbClr val="888888"/>
              </a:buClr>
              <a:buSzPts val="2000"/>
              <a:buNone/>
              <a:defRPr sz="3600">
                <a:solidFill>
                  <a:srgbClr val="888888"/>
                </a:solidFill>
              </a:defRPr>
            </a:lvl1pPr>
            <a:lvl2pPr marL="1632844" lvl="1" indent="-408211" algn="l">
              <a:spcBef>
                <a:spcPts val="643"/>
              </a:spcBef>
              <a:spcAft>
                <a:spcPts val="0"/>
              </a:spcAft>
              <a:buClr>
                <a:srgbClr val="888888"/>
              </a:buClr>
              <a:buSzPts val="1800"/>
              <a:buNone/>
              <a:defRPr sz="3200">
                <a:solidFill>
                  <a:srgbClr val="888888"/>
                </a:solidFill>
              </a:defRPr>
            </a:lvl2pPr>
            <a:lvl3pPr marL="2449266" lvl="2" indent="-408211" algn="l">
              <a:spcBef>
                <a:spcPts val="571"/>
              </a:spcBef>
              <a:spcAft>
                <a:spcPts val="0"/>
              </a:spcAft>
              <a:buClr>
                <a:srgbClr val="888888"/>
              </a:buClr>
              <a:buSzPts val="1600"/>
              <a:buNone/>
              <a:defRPr sz="2900">
                <a:solidFill>
                  <a:srgbClr val="888888"/>
                </a:solidFill>
              </a:defRPr>
            </a:lvl3pPr>
            <a:lvl4pPr marL="3265688" lvl="3" indent="-408211" algn="l">
              <a:spcBef>
                <a:spcPts val="500"/>
              </a:spcBef>
              <a:spcAft>
                <a:spcPts val="0"/>
              </a:spcAft>
              <a:buClr>
                <a:srgbClr val="888888"/>
              </a:buClr>
              <a:buSzPts val="1400"/>
              <a:buNone/>
              <a:defRPr sz="2500">
                <a:solidFill>
                  <a:srgbClr val="888888"/>
                </a:solidFill>
              </a:defRPr>
            </a:lvl4pPr>
            <a:lvl5pPr marL="4082110" lvl="4" indent="-408211" algn="l">
              <a:spcBef>
                <a:spcPts val="500"/>
              </a:spcBef>
              <a:spcAft>
                <a:spcPts val="0"/>
              </a:spcAft>
              <a:buClr>
                <a:srgbClr val="888888"/>
              </a:buClr>
              <a:buSzPts val="1400"/>
              <a:buNone/>
              <a:defRPr sz="2500">
                <a:solidFill>
                  <a:srgbClr val="888888"/>
                </a:solidFill>
              </a:defRPr>
            </a:lvl5pPr>
            <a:lvl6pPr marL="4898532" lvl="5" indent="-408211" algn="l">
              <a:spcBef>
                <a:spcPts val="500"/>
              </a:spcBef>
              <a:spcAft>
                <a:spcPts val="0"/>
              </a:spcAft>
              <a:buClr>
                <a:srgbClr val="888888"/>
              </a:buClr>
              <a:buSzPts val="1400"/>
              <a:buNone/>
              <a:defRPr sz="2500">
                <a:solidFill>
                  <a:srgbClr val="888888"/>
                </a:solidFill>
              </a:defRPr>
            </a:lvl6pPr>
            <a:lvl7pPr marL="5714954" lvl="6" indent="-408211" algn="l">
              <a:spcBef>
                <a:spcPts val="500"/>
              </a:spcBef>
              <a:spcAft>
                <a:spcPts val="0"/>
              </a:spcAft>
              <a:buClr>
                <a:srgbClr val="888888"/>
              </a:buClr>
              <a:buSzPts val="1400"/>
              <a:buNone/>
              <a:defRPr sz="2500">
                <a:solidFill>
                  <a:srgbClr val="888888"/>
                </a:solidFill>
              </a:defRPr>
            </a:lvl7pPr>
            <a:lvl8pPr marL="6531376" lvl="7" indent="-408211" algn="l">
              <a:spcBef>
                <a:spcPts val="500"/>
              </a:spcBef>
              <a:spcAft>
                <a:spcPts val="0"/>
              </a:spcAft>
              <a:buClr>
                <a:srgbClr val="888888"/>
              </a:buClr>
              <a:buSzPts val="1400"/>
              <a:buNone/>
              <a:defRPr sz="2500">
                <a:solidFill>
                  <a:srgbClr val="888888"/>
                </a:solidFill>
              </a:defRPr>
            </a:lvl8pPr>
            <a:lvl9pPr marL="7347798" lvl="8" indent="-408211" algn="l">
              <a:spcBef>
                <a:spcPts val="500"/>
              </a:spcBef>
              <a:spcAft>
                <a:spcPts val="0"/>
              </a:spcAft>
              <a:buClr>
                <a:srgbClr val="888888"/>
              </a:buClr>
              <a:buSzPts val="1400"/>
              <a:buNone/>
              <a:defRPr sz="2500">
                <a:solidFill>
                  <a:srgbClr val="888888"/>
                </a:solidFill>
              </a:defRPr>
            </a:lvl9pPr>
          </a:lstStyle>
          <a:p>
            <a:endParaRPr/>
          </a:p>
        </p:txBody>
      </p:sp>
      <p:sp>
        <p:nvSpPr>
          <p:cNvPr id="33" name="Google Shape;33;p12"/>
          <p:cNvSpPr txBox="1">
            <a:spLocks noGrp="1"/>
          </p:cNvSpPr>
          <p:nvPr>
            <p:ph type="dt" idx="10"/>
          </p:nvPr>
        </p:nvSpPr>
        <p:spPr>
          <a:xfrm>
            <a:off x="914400" y="9534526"/>
            <a:ext cx="4267200" cy="547688"/>
          </a:xfrm>
          <a:prstGeom prst="rect">
            <a:avLst/>
          </a:prstGeom>
          <a:noFill/>
          <a:ln>
            <a:noFill/>
          </a:ln>
        </p:spPr>
        <p:txBody>
          <a:bodyPr spcFirstLastPara="1" wrap="square" lIns="163258" tIns="81606" rIns="163258" bIns="81606"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6248400" y="9534526"/>
            <a:ext cx="5791200" cy="547688"/>
          </a:xfrm>
          <a:prstGeom prst="rect">
            <a:avLst/>
          </a:prstGeom>
          <a:noFill/>
          <a:ln>
            <a:noFill/>
          </a:ln>
        </p:spPr>
        <p:txBody>
          <a:bodyPr spcFirstLastPara="1" wrap="square" lIns="163258" tIns="81606" rIns="163258" bIns="81606"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13106400" y="9534526"/>
            <a:ext cx="4267200" cy="547688"/>
          </a:xfrm>
          <a:prstGeom prst="rect">
            <a:avLst/>
          </a:prstGeom>
          <a:noFill/>
          <a:ln>
            <a:noFill/>
          </a:ln>
        </p:spPr>
        <p:txBody>
          <a:bodyPr spcFirstLastPara="1" wrap="square" lIns="163258" tIns="81606" rIns="163258" bIns="81606"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hr-HR" smtClean="0"/>
              <a:pPr/>
              <a:t>‹#›</a:t>
            </a:fld>
            <a:endParaRPr lang="hr-HR"/>
          </a:p>
        </p:txBody>
      </p:sp>
    </p:spTree>
    <p:extLst>
      <p:ext uri="{BB962C8B-B14F-4D97-AF65-F5344CB8AC3E}">
        <p14:creationId xmlns:p14="http://schemas.microsoft.com/office/powerpoint/2010/main" val="1935643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Usporedba" type="twoTxTwoObj">
  <p:cSld name="Usporedba">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914400" y="411957"/>
            <a:ext cx="16459200" cy="1714500"/>
          </a:xfrm>
          <a:prstGeom prst="rect">
            <a:avLst/>
          </a:prstGeom>
          <a:noFill/>
          <a:ln>
            <a:noFill/>
          </a:ln>
        </p:spPr>
        <p:txBody>
          <a:bodyPr spcFirstLastPara="1" wrap="square" lIns="163258" tIns="81606" rIns="163258" bIns="81606"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914400" y="2302670"/>
            <a:ext cx="8080376" cy="959643"/>
          </a:xfrm>
          <a:prstGeom prst="rect">
            <a:avLst/>
          </a:prstGeom>
          <a:noFill/>
          <a:ln>
            <a:noFill/>
          </a:ln>
        </p:spPr>
        <p:txBody>
          <a:bodyPr spcFirstLastPara="1" wrap="square" lIns="163258" tIns="81606" rIns="163258" bIns="81606" anchor="b" anchorCtr="0">
            <a:normAutofit/>
          </a:bodyPr>
          <a:lstStyle>
            <a:lvl1pPr marL="816422" lvl="0" indent="-408211" algn="l">
              <a:spcBef>
                <a:spcPts val="857"/>
              </a:spcBef>
              <a:spcAft>
                <a:spcPts val="0"/>
              </a:spcAft>
              <a:buClr>
                <a:schemeClr val="dk1"/>
              </a:buClr>
              <a:buSzPts val="2400"/>
              <a:buNone/>
              <a:defRPr sz="4300" b="1"/>
            </a:lvl1pPr>
            <a:lvl2pPr marL="1632844" lvl="1" indent="-408211" algn="l">
              <a:spcBef>
                <a:spcPts val="714"/>
              </a:spcBef>
              <a:spcAft>
                <a:spcPts val="0"/>
              </a:spcAft>
              <a:buClr>
                <a:schemeClr val="dk1"/>
              </a:buClr>
              <a:buSzPts val="2000"/>
              <a:buNone/>
              <a:defRPr sz="3600" b="1"/>
            </a:lvl2pPr>
            <a:lvl3pPr marL="2449266" lvl="2" indent="-408211" algn="l">
              <a:spcBef>
                <a:spcPts val="643"/>
              </a:spcBef>
              <a:spcAft>
                <a:spcPts val="0"/>
              </a:spcAft>
              <a:buClr>
                <a:schemeClr val="dk1"/>
              </a:buClr>
              <a:buSzPts val="1800"/>
              <a:buNone/>
              <a:defRPr sz="3200" b="1"/>
            </a:lvl3pPr>
            <a:lvl4pPr marL="3265688" lvl="3" indent="-408211" algn="l">
              <a:spcBef>
                <a:spcPts val="571"/>
              </a:spcBef>
              <a:spcAft>
                <a:spcPts val="0"/>
              </a:spcAft>
              <a:buClr>
                <a:schemeClr val="dk1"/>
              </a:buClr>
              <a:buSzPts val="1600"/>
              <a:buNone/>
              <a:defRPr sz="2900" b="1"/>
            </a:lvl4pPr>
            <a:lvl5pPr marL="4082110" lvl="4" indent="-408211" algn="l">
              <a:spcBef>
                <a:spcPts val="571"/>
              </a:spcBef>
              <a:spcAft>
                <a:spcPts val="0"/>
              </a:spcAft>
              <a:buClr>
                <a:schemeClr val="dk1"/>
              </a:buClr>
              <a:buSzPts val="1600"/>
              <a:buNone/>
              <a:defRPr sz="2900" b="1"/>
            </a:lvl5pPr>
            <a:lvl6pPr marL="4898532" lvl="5" indent="-408211" algn="l">
              <a:spcBef>
                <a:spcPts val="571"/>
              </a:spcBef>
              <a:spcAft>
                <a:spcPts val="0"/>
              </a:spcAft>
              <a:buClr>
                <a:schemeClr val="dk1"/>
              </a:buClr>
              <a:buSzPts val="1600"/>
              <a:buNone/>
              <a:defRPr sz="2900" b="1"/>
            </a:lvl6pPr>
            <a:lvl7pPr marL="5714954" lvl="6" indent="-408211" algn="l">
              <a:spcBef>
                <a:spcPts val="571"/>
              </a:spcBef>
              <a:spcAft>
                <a:spcPts val="0"/>
              </a:spcAft>
              <a:buClr>
                <a:schemeClr val="dk1"/>
              </a:buClr>
              <a:buSzPts val="1600"/>
              <a:buNone/>
              <a:defRPr sz="2900" b="1"/>
            </a:lvl7pPr>
            <a:lvl8pPr marL="6531376" lvl="7" indent="-408211" algn="l">
              <a:spcBef>
                <a:spcPts val="571"/>
              </a:spcBef>
              <a:spcAft>
                <a:spcPts val="0"/>
              </a:spcAft>
              <a:buClr>
                <a:schemeClr val="dk1"/>
              </a:buClr>
              <a:buSzPts val="1600"/>
              <a:buNone/>
              <a:defRPr sz="2900" b="1"/>
            </a:lvl8pPr>
            <a:lvl9pPr marL="7347798" lvl="8" indent="-408211" algn="l">
              <a:spcBef>
                <a:spcPts val="571"/>
              </a:spcBef>
              <a:spcAft>
                <a:spcPts val="0"/>
              </a:spcAft>
              <a:buClr>
                <a:schemeClr val="dk1"/>
              </a:buClr>
              <a:buSzPts val="1600"/>
              <a:buNone/>
              <a:defRPr sz="2900" b="1"/>
            </a:lvl9pPr>
          </a:lstStyle>
          <a:p>
            <a:endParaRPr/>
          </a:p>
        </p:txBody>
      </p:sp>
      <p:sp>
        <p:nvSpPr>
          <p:cNvPr id="39" name="Google Shape;39;p13"/>
          <p:cNvSpPr txBox="1">
            <a:spLocks noGrp="1"/>
          </p:cNvSpPr>
          <p:nvPr>
            <p:ph type="body" idx="2"/>
          </p:nvPr>
        </p:nvSpPr>
        <p:spPr>
          <a:xfrm>
            <a:off x="914400" y="3262312"/>
            <a:ext cx="8080376" cy="5926932"/>
          </a:xfrm>
          <a:prstGeom prst="rect">
            <a:avLst/>
          </a:prstGeom>
          <a:noFill/>
          <a:ln>
            <a:noFill/>
          </a:ln>
        </p:spPr>
        <p:txBody>
          <a:bodyPr spcFirstLastPara="1" wrap="square" lIns="163258" tIns="81606" rIns="163258" bIns="81606" anchor="t" anchorCtr="0">
            <a:normAutofit/>
          </a:bodyPr>
          <a:lstStyle>
            <a:lvl1pPr marL="816422" lvl="0" indent="-680352" algn="l">
              <a:spcBef>
                <a:spcPts val="857"/>
              </a:spcBef>
              <a:spcAft>
                <a:spcPts val="0"/>
              </a:spcAft>
              <a:buClr>
                <a:schemeClr val="dk1"/>
              </a:buClr>
              <a:buSzPts val="2400"/>
              <a:buChar char="•"/>
              <a:defRPr sz="4300"/>
            </a:lvl1pPr>
            <a:lvl2pPr marL="1632844" lvl="1" indent="-634995" algn="l">
              <a:spcBef>
                <a:spcPts val="714"/>
              </a:spcBef>
              <a:spcAft>
                <a:spcPts val="0"/>
              </a:spcAft>
              <a:buClr>
                <a:schemeClr val="dk1"/>
              </a:buClr>
              <a:buSzPts val="2000"/>
              <a:buChar char="–"/>
              <a:defRPr sz="3600"/>
            </a:lvl2pPr>
            <a:lvl3pPr marL="2449266" lvl="2" indent="-612317" algn="l">
              <a:spcBef>
                <a:spcPts val="643"/>
              </a:spcBef>
              <a:spcAft>
                <a:spcPts val="0"/>
              </a:spcAft>
              <a:buClr>
                <a:schemeClr val="dk1"/>
              </a:buClr>
              <a:buSzPts val="1800"/>
              <a:buChar char="•"/>
              <a:defRPr sz="3200"/>
            </a:lvl3pPr>
            <a:lvl4pPr marL="3265688" lvl="3" indent="-589638" algn="l">
              <a:spcBef>
                <a:spcPts val="571"/>
              </a:spcBef>
              <a:spcAft>
                <a:spcPts val="0"/>
              </a:spcAft>
              <a:buClr>
                <a:schemeClr val="dk1"/>
              </a:buClr>
              <a:buSzPts val="1600"/>
              <a:buChar char="–"/>
              <a:defRPr sz="2900"/>
            </a:lvl4pPr>
            <a:lvl5pPr marL="4082110" lvl="4" indent="-589638" algn="l">
              <a:spcBef>
                <a:spcPts val="571"/>
              </a:spcBef>
              <a:spcAft>
                <a:spcPts val="0"/>
              </a:spcAft>
              <a:buClr>
                <a:schemeClr val="dk1"/>
              </a:buClr>
              <a:buSzPts val="1600"/>
              <a:buChar char="»"/>
              <a:defRPr sz="2900"/>
            </a:lvl5pPr>
            <a:lvl6pPr marL="4898532" lvl="5" indent="-589638" algn="l">
              <a:spcBef>
                <a:spcPts val="571"/>
              </a:spcBef>
              <a:spcAft>
                <a:spcPts val="0"/>
              </a:spcAft>
              <a:buClr>
                <a:schemeClr val="dk1"/>
              </a:buClr>
              <a:buSzPts val="1600"/>
              <a:buChar char="•"/>
              <a:defRPr sz="2900"/>
            </a:lvl6pPr>
            <a:lvl7pPr marL="5714954" lvl="6" indent="-589638" algn="l">
              <a:spcBef>
                <a:spcPts val="571"/>
              </a:spcBef>
              <a:spcAft>
                <a:spcPts val="0"/>
              </a:spcAft>
              <a:buClr>
                <a:schemeClr val="dk1"/>
              </a:buClr>
              <a:buSzPts val="1600"/>
              <a:buChar char="•"/>
              <a:defRPr sz="2900"/>
            </a:lvl7pPr>
            <a:lvl8pPr marL="6531376" lvl="7" indent="-589638" algn="l">
              <a:spcBef>
                <a:spcPts val="571"/>
              </a:spcBef>
              <a:spcAft>
                <a:spcPts val="0"/>
              </a:spcAft>
              <a:buClr>
                <a:schemeClr val="dk1"/>
              </a:buClr>
              <a:buSzPts val="1600"/>
              <a:buChar char="•"/>
              <a:defRPr sz="2900"/>
            </a:lvl8pPr>
            <a:lvl9pPr marL="7347798" lvl="8" indent="-589638" algn="l">
              <a:spcBef>
                <a:spcPts val="571"/>
              </a:spcBef>
              <a:spcAft>
                <a:spcPts val="0"/>
              </a:spcAft>
              <a:buClr>
                <a:schemeClr val="dk1"/>
              </a:buClr>
              <a:buSzPts val="1600"/>
              <a:buChar char="•"/>
              <a:defRPr sz="2900"/>
            </a:lvl9pPr>
          </a:lstStyle>
          <a:p>
            <a:endParaRPr/>
          </a:p>
        </p:txBody>
      </p:sp>
      <p:sp>
        <p:nvSpPr>
          <p:cNvPr id="40" name="Google Shape;40;p13"/>
          <p:cNvSpPr txBox="1">
            <a:spLocks noGrp="1"/>
          </p:cNvSpPr>
          <p:nvPr>
            <p:ph type="body" idx="3"/>
          </p:nvPr>
        </p:nvSpPr>
        <p:spPr>
          <a:xfrm>
            <a:off x="9290051" y="2302670"/>
            <a:ext cx="8083550" cy="959643"/>
          </a:xfrm>
          <a:prstGeom prst="rect">
            <a:avLst/>
          </a:prstGeom>
          <a:noFill/>
          <a:ln>
            <a:noFill/>
          </a:ln>
        </p:spPr>
        <p:txBody>
          <a:bodyPr spcFirstLastPara="1" wrap="square" lIns="163258" tIns="81606" rIns="163258" bIns="81606" anchor="b" anchorCtr="0">
            <a:normAutofit/>
          </a:bodyPr>
          <a:lstStyle>
            <a:lvl1pPr marL="816422" lvl="0" indent="-408211" algn="l">
              <a:spcBef>
                <a:spcPts val="857"/>
              </a:spcBef>
              <a:spcAft>
                <a:spcPts val="0"/>
              </a:spcAft>
              <a:buClr>
                <a:schemeClr val="dk1"/>
              </a:buClr>
              <a:buSzPts val="2400"/>
              <a:buNone/>
              <a:defRPr sz="4300" b="1"/>
            </a:lvl1pPr>
            <a:lvl2pPr marL="1632844" lvl="1" indent="-408211" algn="l">
              <a:spcBef>
                <a:spcPts val="714"/>
              </a:spcBef>
              <a:spcAft>
                <a:spcPts val="0"/>
              </a:spcAft>
              <a:buClr>
                <a:schemeClr val="dk1"/>
              </a:buClr>
              <a:buSzPts val="2000"/>
              <a:buNone/>
              <a:defRPr sz="3600" b="1"/>
            </a:lvl2pPr>
            <a:lvl3pPr marL="2449266" lvl="2" indent="-408211" algn="l">
              <a:spcBef>
                <a:spcPts val="643"/>
              </a:spcBef>
              <a:spcAft>
                <a:spcPts val="0"/>
              </a:spcAft>
              <a:buClr>
                <a:schemeClr val="dk1"/>
              </a:buClr>
              <a:buSzPts val="1800"/>
              <a:buNone/>
              <a:defRPr sz="3200" b="1"/>
            </a:lvl3pPr>
            <a:lvl4pPr marL="3265688" lvl="3" indent="-408211" algn="l">
              <a:spcBef>
                <a:spcPts val="571"/>
              </a:spcBef>
              <a:spcAft>
                <a:spcPts val="0"/>
              </a:spcAft>
              <a:buClr>
                <a:schemeClr val="dk1"/>
              </a:buClr>
              <a:buSzPts val="1600"/>
              <a:buNone/>
              <a:defRPr sz="2900" b="1"/>
            </a:lvl4pPr>
            <a:lvl5pPr marL="4082110" lvl="4" indent="-408211" algn="l">
              <a:spcBef>
                <a:spcPts val="571"/>
              </a:spcBef>
              <a:spcAft>
                <a:spcPts val="0"/>
              </a:spcAft>
              <a:buClr>
                <a:schemeClr val="dk1"/>
              </a:buClr>
              <a:buSzPts val="1600"/>
              <a:buNone/>
              <a:defRPr sz="2900" b="1"/>
            </a:lvl5pPr>
            <a:lvl6pPr marL="4898532" lvl="5" indent="-408211" algn="l">
              <a:spcBef>
                <a:spcPts val="571"/>
              </a:spcBef>
              <a:spcAft>
                <a:spcPts val="0"/>
              </a:spcAft>
              <a:buClr>
                <a:schemeClr val="dk1"/>
              </a:buClr>
              <a:buSzPts val="1600"/>
              <a:buNone/>
              <a:defRPr sz="2900" b="1"/>
            </a:lvl6pPr>
            <a:lvl7pPr marL="5714954" lvl="6" indent="-408211" algn="l">
              <a:spcBef>
                <a:spcPts val="571"/>
              </a:spcBef>
              <a:spcAft>
                <a:spcPts val="0"/>
              </a:spcAft>
              <a:buClr>
                <a:schemeClr val="dk1"/>
              </a:buClr>
              <a:buSzPts val="1600"/>
              <a:buNone/>
              <a:defRPr sz="2900" b="1"/>
            </a:lvl7pPr>
            <a:lvl8pPr marL="6531376" lvl="7" indent="-408211" algn="l">
              <a:spcBef>
                <a:spcPts val="571"/>
              </a:spcBef>
              <a:spcAft>
                <a:spcPts val="0"/>
              </a:spcAft>
              <a:buClr>
                <a:schemeClr val="dk1"/>
              </a:buClr>
              <a:buSzPts val="1600"/>
              <a:buNone/>
              <a:defRPr sz="2900" b="1"/>
            </a:lvl8pPr>
            <a:lvl9pPr marL="7347798" lvl="8" indent="-408211" algn="l">
              <a:spcBef>
                <a:spcPts val="571"/>
              </a:spcBef>
              <a:spcAft>
                <a:spcPts val="0"/>
              </a:spcAft>
              <a:buClr>
                <a:schemeClr val="dk1"/>
              </a:buClr>
              <a:buSzPts val="1600"/>
              <a:buNone/>
              <a:defRPr sz="2900" b="1"/>
            </a:lvl9pPr>
          </a:lstStyle>
          <a:p>
            <a:endParaRPr/>
          </a:p>
        </p:txBody>
      </p:sp>
      <p:sp>
        <p:nvSpPr>
          <p:cNvPr id="41" name="Google Shape;41;p13"/>
          <p:cNvSpPr txBox="1">
            <a:spLocks noGrp="1"/>
          </p:cNvSpPr>
          <p:nvPr>
            <p:ph type="body" idx="4"/>
          </p:nvPr>
        </p:nvSpPr>
        <p:spPr>
          <a:xfrm>
            <a:off x="9290051" y="3262312"/>
            <a:ext cx="8083550" cy="5926932"/>
          </a:xfrm>
          <a:prstGeom prst="rect">
            <a:avLst/>
          </a:prstGeom>
          <a:noFill/>
          <a:ln>
            <a:noFill/>
          </a:ln>
        </p:spPr>
        <p:txBody>
          <a:bodyPr spcFirstLastPara="1" wrap="square" lIns="163258" tIns="81606" rIns="163258" bIns="81606" anchor="t" anchorCtr="0">
            <a:normAutofit/>
          </a:bodyPr>
          <a:lstStyle>
            <a:lvl1pPr marL="816422" lvl="0" indent="-680352" algn="l">
              <a:spcBef>
                <a:spcPts val="857"/>
              </a:spcBef>
              <a:spcAft>
                <a:spcPts val="0"/>
              </a:spcAft>
              <a:buClr>
                <a:schemeClr val="dk1"/>
              </a:buClr>
              <a:buSzPts val="2400"/>
              <a:buChar char="•"/>
              <a:defRPr sz="4300"/>
            </a:lvl1pPr>
            <a:lvl2pPr marL="1632844" lvl="1" indent="-634995" algn="l">
              <a:spcBef>
                <a:spcPts val="714"/>
              </a:spcBef>
              <a:spcAft>
                <a:spcPts val="0"/>
              </a:spcAft>
              <a:buClr>
                <a:schemeClr val="dk1"/>
              </a:buClr>
              <a:buSzPts val="2000"/>
              <a:buChar char="–"/>
              <a:defRPr sz="3600"/>
            </a:lvl2pPr>
            <a:lvl3pPr marL="2449266" lvl="2" indent="-612317" algn="l">
              <a:spcBef>
                <a:spcPts val="643"/>
              </a:spcBef>
              <a:spcAft>
                <a:spcPts val="0"/>
              </a:spcAft>
              <a:buClr>
                <a:schemeClr val="dk1"/>
              </a:buClr>
              <a:buSzPts val="1800"/>
              <a:buChar char="•"/>
              <a:defRPr sz="3200"/>
            </a:lvl3pPr>
            <a:lvl4pPr marL="3265688" lvl="3" indent="-589638" algn="l">
              <a:spcBef>
                <a:spcPts val="571"/>
              </a:spcBef>
              <a:spcAft>
                <a:spcPts val="0"/>
              </a:spcAft>
              <a:buClr>
                <a:schemeClr val="dk1"/>
              </a:buClr>
              <a:buSzPts val="1600"/>
              <a:buChar char="–"/>
              <a:defRPr sz="2900"/>
            </a:lvl4pPr>
            <a:lvl5pPr marL="4082110" lvl="4" indent="-589638" algn="l">
              <a:spcBef>
                <a:spcPts val="571"/>
              </a:spcBef>
              <a:spcAft>
                <a:spcPts val="0"/>
              </a:spcAft>
              <a:buClr>
                <a:schemeClr val="dk1"/>
              </a:buClr>
              <a:buSzPts val="1600"/>
              <a:buChar char="»"/>
              <a:defRPr sz="2900"/>
            </a:lvl5pPr>
            <a:lvl6pPr marL="4898532" lvl="5" indent="-589638" algn="l">
              <a:spcBef>
                <a:spcPts val="571"/>
              </a:spcBef>
              <a:spcAft>
                <a:spcPts val="0"/>
              </a:spcAft>
              <a:buClr>
                <a:schemeClr val="dk1"/>
              </a:buClr>
              <a:buSzPts val="1600"/>
              <a:buChar char="•"/>
              <a:defRPr sz="2900"/>
            </a:lvl6pPr>
            <a:lvl7pPr marL="5714954" lvl="6" indent="-589638" algn="l">
              <a:spcBef>
                <a:spcPts val="571"/>
              </a:spcBef>
              <a:spcAft>
                <a:spcPts val="0"/>
              </a:spcAft>
              <a:buClr>
                <a:schemeClr val="dk1"/>
              </a:buClr>
              <a:buSzPts val="1600"/>
              <a:buChar char="•"/>
              <a:defRPr sz="2900"/>
            </a:lvl7pPr>
            <a:lvl8pPr marL="6531376" lvl="7" indent="-589638" algn="l">
              <a:spcBef>
                <a:spcPts val="571"/>
              </a:spcBef>
              <a:spcAft>
                <a:spcPts val="0"/>
              </a:spcAft>
              <a:buClr>
                <a:schemeClr val="dk1"/>
              </a:buClr>
              <a:buSzPts val="1600"/>
              <a:buChar char="•"/>
              <a:defRPr sz="2900"/>
            </a:lvl8pPr>
            <a:lvl9pPr marL="7347798" lvl="8" indent="-589638" algn="l">
              <a:spcBef>
                <a:spcPts val="571"/>
              </a:spcBef>
              <a:spcAft>
                <a:spcPts val="0"/>
              </a:spcAft>
              <a:buClr>
                <a:schemeClr val="dk1"/>
              </a:buClr>
              <a:buSzPts val="1600"/>
              <a:buChar char="•"/>
              <a:defRPr sz="2900"/>
            </a:lvl9pPr>
          </a:lstStyle>
          <a:p>
            <a:endParaRPr/>
          </a:p>
        </p:txBody>
      </p:sp>
      <p:sp>
        <p:nvSpPr>
          <p:cNvPr id="42" name="Google Shape;42;p13"/>
          <p:cNvSpPr txBox="1">
            <a:spLocks noGrp="1"/>
          </p:cNvSpPr>
          <p:nvPr>
            <p:ph type="dt" idx="10"/>
          </p:nvPr>
        </p:nvSpPr>
        <p:spPr>
          <a:xfrm>
            <a:off x="914400" y="9534526"/>
            <a:ext cx="4267200" cy="547688"/>
          </a:xfrm>
          <a:prstGeom prst="rect">
            <a:avLst/>
          </a:prstGeom>
          <a:noFill/>
          <a:ln>
            <a:noFill/>
          </a:ln>
        </p:spPr>
        <p:txBody>
          <a:bodyPr spcFirstLastPara="1" wrap="square" lIns="163258" tIns="81606" rIns="163258" bIns="81606"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6248400" y="9534526"/>
            <a:ext cx="5791200" cy="547688"/>
          </a:xfrm>
          <a:prstGeom prst="rect">
            <a:avLst/>
          </a:prstGeom>
          <a:noFill/>
          <a:ln>
            <a:noFill/>
          </a:ln>
        </p:spPr>
        <p:txBody>
          <a:bodyPr spcFirstLastPara="1" wrap="square" lIns="163258" tIns="81606" rIns="163258" bIns="81606"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13106400" y="9534526"/>
            <a:ext cx="4267200" cy="547688"/>
          </a:xfrm>
          <a:prstGeom prst="rect">
            <a:avLst/>
          </a:prstGeom>
          <a:noFill/>
          <a:ln>
            <a:noFill/>
          </a:ln>
        </p:spPr>
        <p:txBody>
          <a:bodyPr spcFirstLastPara="1" wrap="square" lIns="163258" tIns="81606" rIns="163258" bIns="81606"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hr-HR" smtClean="0"/>
              <a:pPr/>
              <a:t>‹#›</a:t>
            </a:fld>
            <a:endParaRPr lang="hr-HR"/>
          </a:p>
        </p:txBody>
      </p:sp>
    </p:spTree>
    <p:extLst>
      <p:ext uri="{BB962C8B-B14F-4D97-AF65-F5344CB8AC3E}">
        <p14:creationId xmlns:p14="http://schemas.microsoft.com/office/powerpoint/2010/main" val="2105654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amo naslov" type="titleOnly">
  <p:cSld name="Samo naslov">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914400" y="411957"/>
            <a:ext cx="16459200" cy="1714500"/>
          </a:xfrm>
          <a:prstGeom prst="rect">
            <a:avLst/>
          </a:prstGeom>
          <a:noFill/>
          <a:ln>
            <a:noFill/>
          </a:ln>
        </p:spPr>
        <p:txBody>
          <a:bodyPr spcFirstLastPara="1" wrap="square" lIns="163258" tIns="81606" rIns="163258" bIns="81606"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txBox="1">
            <a:spLocks noGrp="1"/>
          </p:cNvSpPr>
          <p:nvPr>
            <p:ph type="dt" idx="10"/>
          </p:nvPr>
        </p:nvSpPr>
        <p:spPr>
          <a:xfrm>
            <a:off x="914400" y="9534526"/>
            <a:ext cx="4267200" cy="547688"/>
          </a:xfrm>
          <a:prstGeom prst="rect">
            <a:avLst/>
          </a:prstGeom>
          <a:noFill/>
          <a:ln>
            <a:noFill/>
          </a:ln>
        </p:spPr>
        <p:txBody>
          <a:bodyPr spcFirstLastPara="1" wrap="square" lIns="163258" tIns="81606" rIns="163258" bIns="81606"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6248400" y="9534526"/>
            <a:ext cx="5791200" cy="547688"/>
          </a:xfrm>
          <a:prstGeom prst="rect">
            <a:avLst/>
          </a:prstGeom>
          <a:noFill/>
          <a:ln>
            <a:noFill/>
          </a:ln>
        </p:spPr>
        <p:txBody>
          <a:bodyPr spcFirstLastPara="1" wrap="square" lIns="163258" tIns="81606" rIns="163258" bIns="81606"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13106400" y="9534526"/>
            <a:ext cx="4267200" cy="547688"/>
          </a:xfrm>
          <a:prstGeom prst="rect">
            <a:avLst/>
          </a:prstGeom>
          <a:noFill/>
          <a:ln>
            <a:noFill/>
          </a:ln>
        </p:spPr>
        <p:txBody>
          <a:bodyPr spcFirstLastPara="1" wrap="square" lIns="163258" tIns="81606" rIns="163258" bIns="81606"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hr-HR" smtClean="0"/>
              <a:pPr/>
              <a:t>‹#›</a:t>
            </a:fld>
            <a:endParaRPr lang="hr-HR"/>
          </a:p>
        </p:txBody>
      </p:sp>
    </p:spTree>
    <p:extLst>
      <p:ext uri="{BB962C8B-B14F-4D97-AF65-F5344CB8AC3E}">
        <p14:creationId xmlns:p14="http://schemas.microsoft.com/office/powerpoint/2010/main" val="423402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razno" type="blank">
  <p:cSld name="Prazno">
    <p:spTree>
      <p:nvGrpSpPr>
        <p:cNvPr id="1" name="Shape 50"/>
        <p:cNvGrpSpPr/>
        <p:nvPr/>
      </p:nvGrpSpPr>
      <p:grpSpPr>
        <a:xfrm>
          <a:off x="0" y="0"/>
          <a:ext cx="0" cy="0"/>
          <a:chOff x="0" y="0"/>
          <a:chExt cx="0" cy="0"/>
        </a:xfrm>
      </p:grpSpPr>
      <p:sp>
        <p:nvSpPr>
          <p:cNvPr id="51" name="Google Shape;51;p15"/>
          <p:cNvSpPr txBox="1">
            <a:spLocks noGrp="1"/>
          </p:cNvSpPr>
          <p:nvPr>
            <p:ph type="dt" idx="10"/>
          </p:nvPr>
        </p:nvSpPr>
        <p:spPr>
          <a:xfrm>
            <a:off x="914400" y="9534526"/>
            <a:ext cx="4267200" cy="547688"/>
          </a:xfrm>
          <a:prstGeom prst="rect">
            <a:avLst/>
          </a:prstGeom>
          <a:noFill/>
          <a:ln>
            <a:noFill/>
          </a:ln>
        </p:spPr>
        <p:txBody>
          <a:bodyPr spcFirstLastPara="1" wrap="square" lIns="163258" tIns="81606" rIns="163258" bIns="81606"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6248400" y="9534526"/>
            <a:ext cx="5791200" cy="547688"/>
          </a:xfrm>
          <a:prstGeom prst="rect">
            <a:avLst/>
          </a:prstGeom>
          <a:noFill/>
          <a:ln>
            <a:noFill/>
          </a:ln>
        </p:spPr>
        <p:txBody>
          <a:bodyPr spcFirstLastPara="1" wrap="square" lIns="163258" tIns="81606" rIns="163258" bIns="81606"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13106400" y="9534526"/>
            <a:ext cx="4267200" cy="547688"/>
          </a:xfrm>
          <a:prstGeom prst="rect">
            <a:avLst/>
          </a:prstGeom>
          <a:noFill/>
          <a:ln>
            <a:noFill/>
          </a:ln>
        </p:spPr>
        <p:txBody>
          <a:bodyPr spcFirstLastPara="1" wrap="square" lIns="163258" tIns="81606" rIns="163258" bIns="81606"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hr-HR" smtClean="0"/>
              <a:pPr/>
              <a:t>‹#›</a:t>
            </a:fld>
            <a:endParaRPr lang="hr-HR"/>
          </a:p>
        </p:txBody>
      </p:sp>
    </p:spTree>
    <p:extLst>
      <p:ext uri="{BB962C8B-B14F-4D97-AF65-F5344CB8AC3E}">
        <p14:creationId xmlns:p14="http://schemas.microsoft.com/office/powerpoint/2010/main" val="4130838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adržaj s opisom" type="objTx">
  <p:cSld name="Sadržaj s opisom">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914401" y="409575"/>
            <a:ext cx="6016626" cy="1743075"/>
          </a:xfrm>
          <a:prstGeom prst="rect">
            <a:avLst/>
          </a:prstGeom>
          <a:noFill/>
          <a:ln>
            <a:noFill/>
          </a:ln>
        </p:spPr>
        <p:txBody>
          <a:bodyPr spcFirstLastPara="1" wrap="square" lIns="163258" tIns="81606" rIns="163258" bIns="81606" anchor="b" anchorCtr="0">
            <a:normAutofit/>
          </a:bodyPr>
          <a:lstStyle>
            <a:lvl1pPr lvl="0" algn="l">
              <a:spcBef>
                <a:spcPts val="0"/>
              </a:spcBef>
              <a:spcAft>
                <a:spcPts val="0"/>
              </a:spcAft>
              <a:buClr>
                <a:schemeClr val="dk1"/>
              </a:buClr>
              <a:buSzPts val="2000"/>
              <a:buFont typeface="Calibri"/>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7150100" y="409576"/>
            <a:ext cx="10223500" cy="8779670"/>
          </a:xfrm>
          <a:prstGeom prst="rect">
            <a:avLst/>
          </a:prstGeom>
          <a:noFill/>
          <a:ln>
            <a:noFill/>
          </a:ln>
        </p:spPr>
        <p:txBody>
          <a:bodyPr spcFirstLastPara="1" wrap="square" lIns="163258" tIns="81606" rIns="163258" bIns="81606" anchor="t" anchorCtr="0">
            <a:normAutofit/>
          </a:bodyPr>
          <a:lstStyle>
            <a:lvl1pPr marL="816422" lvl="0" indent="-771065" algn="l">
              <a:spcBef>
                <a:spcPts val="1143"/>
              </a:spcBef>
              <a:spcAft>
                <a:spcPts val="0"/>
              </a:spcAft>
              <a:buClr>
                <a:schemeClr val="dk1"/>
              </a:buClr>
              <a:buSzPts val="3200"/>
              <a:buChar char="•"/>
              <a:defRPr sz="5700"/>
            </a:lvl1pPr>
            <a:lvl2pPr marL="1632844" lvl="1" indent="-725708" algn="l">
              <a:spcBef>
                <a:spcPts val="1000"/>
              </a:spcBef>
              <a:spcAft>
                <a:spcPts val="0"/>
              </a:spcAft>
              <a:buClr>
                <a:schemeClr val="dk1"/>
              </a:buClr>
              <a:buSzPts val="2800"/>
              <a:buChar char="–"/>
              <a:defRPr sz="5000"/>
            </a:lvl2pPr>
            <a:lvl3pPr marL="2449266" lvl="2" indent="-680352" algn="l">
              <a:spcBef>
                <a:spcPts val="857"/>
              </a:spcBef>
              <a:spcAft>
                <a:spcPts val="0"/>
              </a:spcAft>
              <a:buClr>
                <a:schemeClr val="dk1"/>
              </a:buClr>
              <a:buSzPts val="2400"/>
              <a:buChar char="•"/>
              <a:defRPr sz="4300"/>
            </a:lvl3pPr>
            <a:lvl4pPr marL="3265688" lvl="3" indent="-634995" algn="l">
              <a:spcBef>
                <a:spcPts val="714"/>
              </a:spcBef>
              <a:spcAft>
                <a:spcPts val="0"/>
              </a:spcAft>
              <a:buClr>
                <a:schemeClr val="dk1"/>
              </a:buClr>
              <a:buSzPts val="2000"/>
              <a:buChar char="–"/>
              <a:defRPr sz="3600"/>
            </a:lvl4pPr>
            <a:lvl5pPr marL="4082110" lvl="4" indent="-634995" algn="l">
              <a:spcBef>
                <a:spcPts val="714"/>
              </a:spcBef>
              <a:spcAft>
                <a:spcPts val="0"/>
              </a:spcAft>
              <a:buClr>
                <a:schemeClr val="dk1"/>
              </a:buClr>
              <a:buSzPts val="2000"/>
              <a:buChar char="»"/>
              <a:defRPr sz="3600"/>
            </a:lvl5pPr>
            <a:lvl6pPr marL="4898532" lvl="5" indent="-634995" algn="l">
              <a:spcBef>
                <a:spcPts val="714"/>
              </a:spcBef>
              <a:spcAft>
                <a:spcPts val="0"/>
              </a:spcAft>
              <a:buClr>
                <a:schemeClr val="dk1"/>
              </a:buClr>
              <a:buSzPts val="2000"/>
              <a:buChar char="•"/>
              <a:defRPr sz="3600"/>
            </a:lvl6pPr>
            <a:lvl7pPr marL="5714954" lvl="6" indent="-634995" algn="l">
              <a:spcBef>
                <a:spcPts val="714"/>
              </a:spcBef>
              <a:spcAft>
                <a:spcPts val="0"/>
              </a:spcAft>
              <a:buClr>
                <a:schemeClr val="dk1"/>
              </a:buClr>
              <a:buSzPts val="2000"/>
              <a:buChar char="•"/>
              <a:defRPr sz="3600"/>
            </a:lvl7pPr>
            <a:lvl8pPr marL="6531376" lvl="7" indent="-634995" algn="l">
              <a:spcBef>
                <a:spcPts val="714"/>
              </a:spcBef>
              <a:spcAft>
                <a:spcPts val="0"/>
              </a:spcAft>
              <a:buClr>
                <a:schemeClr val="dk1"/>
              </a:buClr>
              <a:buSzPts val="2000"/>
              <a:buChar char="•"/>
              <a:defRPr sz="3600"/>
            </a:lvl8pPr>
            <a:lvl9pPr marL="7347798" lvl="8" indent="-634995" algn="l">
              <a:spcBef>
                <a:spcPts val="714"/>
              </a:spcBef>
              <a:spcAft>
                <a:spcPts val="0"/>
              </a:spcAft>
              <a:buClr>
                <a:schemeClr val="dk1"/>
              </a:buClr>
              <a:buSzPts val="2000"/>
              <a:buChar char="•"/>
              <a:defRPr sz="3600"/>
            </a:lvl9pPr>
          </a:lstStyle>
          <a:p>
            <a:endParaRPr/>
          </a:p>
        </p:txBody>
      </p:sp>
      <p:sp>
        <p:nvSpPr>
          <p:cNvPr id="57" name="Google Shape;57;p16"/>
          <p:cNvSpPr txBox="1">
            <a:spLocks noGrp="1"/>
          </p:cNvSpPr>
          <p:nvPr>
            <p:ph type="body" idx="2"/>
          </p:nvPr>
        </p:nvSpPr>
        <p:spPr>
          <a:xfrm>
            <a:off x="914401" y="2152651"/>
            <a:ext cx="6016626" cy="7036595"/>
          </a:xfrm>
          <a:prstGeom prst="rect">
            <a:avLst/>
          </a:prstGeom>
          <a:noFill/>
          <a:ln>
            <a:noFill/>
          </a:ln>
        </p:spPr>
        <p:txBody>
          <a:bodyPr spcFirstLastPara="1" wrap="square" lIns="163258" tIns="81606" rIns="163258" bIns="81606" anchor="t" anchorCtr="0">
            <a:normAutofit/>
          </a:bodyPr>
          <a:lstStyle>
            <a:lvl1pPr marL="816422" lvl="0" indent="-408211" algn="l">
              <a:spcBef>
                <a:spcPts val="500"/>
              </a:spcBef>
              <a:spcAft>
                <a:spcPts val="0"/>
              </a:spcAft>
              <a:buClr>
                <a:schemeClr val="dk1"/>
              </a:buClr>
              <a:buSzPts val="1400"/>
              <a:buNone/>
              <a:defRPr sz="2500"/>
            </a:lvl1pPr>
            <a:lvl2pPr marL="1632844" lvl="1" indent="-408211" algn="l">
              <a:spcBef>
                <a:spcPts val="429"/>
              </a:spcBef>
              <a:spcAft>
                <a:spcPts val="0"/>
              </a:spcAft>
              <a:buClr>
                <a:schemeClr val="dk1"/>
              </a:buClr>
              <a:buSzPts val="1200"/>
              <a:buNone/>
              <a:defRPr sz="2100"/>
            </a:lvl2pPr>
            <a:lvl3pPr marL="2449266" lvl="2" indent="-408211" algn="l">
              <a:spcBef>
                <a:spcPts val="357"/>
              </a:spcBef>
              <a:spcAft>
                <a:spcPts val="0"/>
              </a:spcAft>
              <a:buClr>
                <a:schemeClr val="dk1"/>
              </a:buClr>
              <a:buSzPts val="1000"/>
              <a:buNone/>
              <a:defRPr sz="1800"/>
            </a:lvl3pPr>
            <a:lvl4pPr marL="3265688" lvl="3" indent="-408211" algn="l">
              <a:spcBef>
                <a:spcPts val="321"/>
              </a:spcBef>
              <a:spcAft>
                <a:spcPts val="0"/>
              </a:spcAft>
              <a:buClr>
                <a:schemeClr val="dk1"/>
              </a:buClr>
              <a:buSzPts val="900"/>
              <a:buNone/>
              <a:defRPr sz="1600"/>
            </a:lvl4pPr>
            <a:lvl5pPr marL="4082110" lvl="4" indent="-408211" algn="l">
              <a:spcBef>
                <a:spcPts val="321"/>
              </a:spcBef>
              <a:spcAft>
                <a:spcPts val="0"/>
              </a:spcAft>
              <a:buClr>
                <a:schemeClr val="dk1"/>
              </a:buClr>
              <a:buSzPts val="900"/>
              <a:buNone/>
              <a:defRPr sz="1600"/>
            </a:lvl5pPr>
            <a:lvl6pPr marL="4898532" lvl="5" indent="-408211" algn="l">
              <a:spcBef>
                <a:spcPts val="321"/>
              </a:spcBef>
              <a:spcAft>
                <a:spcPts val="0"/>
              </a:spcAft>
              <a:buClr>
                <a:schemeClr val="dk1"/>
              </a:buClr>
              <a:buSzPts val="900"/>
              <a:buNone/>
              <a:defRPr sz="1600"/>
            </a:lvl6pPr>
            <a:lvl7pPr marL="5714954" lvl="6" indent="-408211" algn="l">
              <a:spcBef>
                <a:spcPts val="321"/>
              </a:spcBef>
              <a:spcAft>
                <a:spcPts val="0"/>
              </a:spcAft>
              <a:buClr>
                <a:schemeClr val="dk1"/>
              </a:buClr>
              <a:buSzPts val="900"/>
              <a:buNone/>
              <a:defRPr sz="1600"/>
            </a:lvl7pPr>
            <a:lvl8pPr marL="6531376" lvl="7" indent="-408211" algn="l">
              <a:spcBef>
                <a:spcPts val="321"/>
              </a:spcBef>
              <a:spcAft>
                <a:spcPts val="0"/>
              </a:spcAft>
              <a:buClr>
                <a:schemeClr val="dk1"/>
              </a:buClr>
              <a:buSzPts val="900"/>
              <a:buNone/>
              <a:defRPr sz="1600"/>
            </a:lvl8pPr>
            <a:lvl9pPr marL="7347798" lvl="8" indent="-408211" algn="l">
              <a:spcBef>
                <a:spcPts val="321"/>
              </a:spcBef>
              <a:spcAft>
                <a:spcPts val="0"/>
              </a:spcAft>
              <a:buClr>
                <a:schemeClr val="dk1"/>
              </a:buClr>
              <a:buSzPts val="900"/>
              <a:buNone/>
              <a:defRPr sz="1600"/>
            </a:lvl9pPr>
          </a:lstStyle>
          <a:p>
            <a:endParaRPr/>
          </a:p>
        </p:txBody>
      </p:sp>
      <p:sp>
        <p:nvSpPr>
          <p:cNvPr id="58" name="Google Shape;58;p16"/>
          <p:cNvSpPr txBox="1">
            <a:spLocks noGrp="1"/>
          </p:cNvSpPr>
          <p:nvPr>
            <p:ph type="dt" idx="10"/>
          </p:nvPr>
        </p:nvSpPr>
        <p:spPr>
          <a:xfrm>
            <a:off x="914400" y="9534526"/>
            <a:ext cx="4267200" cy="547688"/>
          </a:xfrm>
          <a:prstGeom prst="rect">
            <a:avLst/>
          </a:prstGeom>
          <a:noFill/>
          <a:ln>
            <a:noFill/>
          </a:ln>
        </p:spPr>
        <p:txBody>
          <a:bodyPr spcFirstLastPara="1" wrap="square" lIns="163258" tIns="81606" rIns="163258" bIns="81606"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6248400" y="9534526"/>
            <a:ext cx="5791200" cy="547688"/>
          </a:xfrm>
          <a:prstGeom prst="rect">
            <a:avLst/>
          </a:prstGeom>
          <a:noFill/>
          <a:ln>
            <a:noFill/>
          </a:ln>
        </p:spPr>
        <p:txBody>
          <a:bodyPr spcFirstLastPara="1" wrap="square" lIns="163258" tIns="81606" rIns="163258" bIns="81606"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13106400" y="9534526"/>
            <a:ext cx="4267200" cy="547688"/>
          </a:xfrm>
          <a:prstGeom prst="rect">
            <a:avLst/>
          </a:prstGeom>
          <a:noFill/>
          <a:ln>
            <a:noFill/>
          </a:ln>
        </p:spPr>
        <p:txBody>
          <a:bodyPr spcFirstLastPara="1" wrap="square" lIns="163258" tIns="81606" rIns="163258" bIns="81606"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hr-HR" smtClean="0"/>
              <a:pPr/>
              <a:t>‹#›</a:t>
            </a:fld>
            <a:endParaRPr lang="hr-HR"/>
          </a:p>
        </p:txBody>
      </p:sp>
    </p:spTree>
    <p:extLst>
      <p:ext uri="{BB962C8B-B14F-4D97-AF65-F5344CB8AC3E}">
        <p14:creationId xmlns:p14="http://schemas.microsoft.com/office/powerpoint/2010/main" val="389549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lika s opisom" type="picTx">
  <p:cSld name="Slika s opisom">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3584576" y="7200900"/>
            <a:ext cx="10972800" cy="850107"/>
          </a:xfrm>
          <a:prstGeom prst="rect">
            <a:avLst/>
          </a:prstGeom>
          <a:noFill/>
          <a:ln>
            <a:noFill/>
          </a:ln>
        </p:spPr>
        <p:txBody>
          <a:bodyPr spcFirstLastPara="1" wrap="square" lIns="163258" tIns="81606" rIns="163258" bIns="81606" anchor="b" anchorCtr="0">
            <a:normAutofit/>
          </a:bodyPr>
          <a:lstStyle>
            <a:lvl1pPr lvl="0" algn="l">
              <a:spcBef>
                <a:spcPts val="0"/>
              </a:spcBef>
              <a:spcAft>
                <a:spcPts val="0"/>
              </a:spcAft>
              <a:buClr>
                <a:schemeClr val="dk1"/>
              </a:buClr>
              <a:buSzPts val="2000"/>
              <a:buFont typeface="Calibri"/>
              <a:buNone/>
              <a:defRPr sz="3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7"/>
          <p:cNvSpPr>
            <a:spLocks noGrp="1"/>
          </p:cNvSpPr>
          <p:nvPr>
            <p:ph type="pic" idx="2"/>
          </p:nvPr>
        </p:nvSpPr>
        <p:spPr>
          <a:xfrm>
            <a:off x="3584576" y="919162"/>
            <a:ext cx="10972800" cy="6172200"/>
          </a:xfrm>
          <a:prstGeom prst="rect">
            <a:avLst/>
          </a:prstGeom>
          <a:noFill/>
          <a:ln>
            <a:noFill/>
          </a:ln>
        </p:spPr>
        <p:txBody>
          <a:bodyPr spcFirstLastPara="1" wrap="square" lIns="163258" tIns="81606" rIns="163258" bIns="81606" anchor="t" anchorCtr="0">
            <a:normAutofit/>
          </a:bodyPr>
          <a:lstStyle>
            <a:lvl1pPr marR="0" lvl="0" algn="l" rtl="0">
              <a:spcBef>
                <a:spcPts val="1143"/>
              </a:spcBef>
              <a:spcAft>
                <a:spcPts val="0"/>
              </a:spcAft>
              <a:buClr>
                <a:schemeClr val="dk1"/>
              </a:buClr>
              <a:buSzPts val="3200"/>
              <a:buFont typeface="Arial"/>
              <a:buNone/>
              <a:defRPr sz="5700" b="0" i="0" u="none" strike="noStrike" cap="none">
                <a:solidFill>
                  <a:schemeClr val="dk1"/>
                </a:solidFill>
                <a:latin typeface="Calibri"/>
                <a:ea typeface="Calibri"/>
                <a:cs typeface="Calibri"/>
                <a:sym typeface="Calibri"/>
              </a:defRPr>
            </a:lvl1pPr>
            <a:lvl2pPr marR="0" lvl="1" algn="l" rtl="0">
              <a:spcBef>
                <a:spcPts val="1000"/>
              </a:spcBef>
              <a:spcAft>
                <a:spcPts val="0"/>
              </a:spcAft>
              <a:buClr>
                <a:schemeClr val="dk1"/>
              </a:buClr>
              <a:buSzPts val="2800"/>
              <a:buFont typeface="Arial"/>
              <a:buNone/>
              <a:defRPr sz="5000" b="0" i="0" u="none" strike="noStrike" cap="none">
                <a:solidFill>
                  <a:schemeClr val="dk1"/>
                </a:solidFill>
                <a:latin typeface="Calibri"/>
                <a:ea typeface="Calibri"/>
                <a:cs typeface="Calibri"/>
                <a:sym typeface="Calibri"/>
              </a:defRPr>
            </a:lvl2pPr>
            <a:lvl3pPr marR="0" lvl="2" algn="l" rtl="0">
              <a:spcBef>
                <a:spcPts val="857"/>
              </a:spcBef>
              <a:spcAft>
                <a:spcPts val="0"/>
              </a:spcAft>
              <a:buClr>
                <a:schemeClr val="dk1"/>
              </a:buClr>
              <a:buSzPts val="2400"/>
              <a:buFont typeface="Arial"/>
              <a:buNone/>
              <a:defRPr sz="4300" b="0" i="0" u="none" strike="noStrike" cap="none">
                <a:solidFill>
                  <a:schemeClr val="dk1"/>
                </a:solidFill>
                <a:latin typeface="Calibri"/>
                <a:ea typeface="Calibri"/>
                <a:cs typeface="Calibri"/>
                <a:sym typeface="Calibri"/>
              </a:defRPr>
            </a:lvl3pPr>
            <a:lvl4pPr marR="0" lvl="3" algn="l" rtl="0">
              <a:spcBef>
                <a:spcPts val="714"/>
              </a:spcBef>
              <a:spcAft>
                <a:spcPts val="0"/>
              </a:spcAft>
              <a:buClr>
                <a:schemeClr val="dk1"/>
              </a:buClr>
              <a:buSzPts val="2000"/>
              <a:buFont typeface="Arial"/>
              <a:buNone/>
              <a:defRPr sz="3600" b="0" i="0" u="none" strike="noStrike" cap="none">
                <a:solidFill>
                  <a:schemeClr val="dk1"/>
                </a:solidFill>
                <a:latin typeface="Calibri"/>
                <a:ea typeface="Calibri"/>
                <a:cs typeface="Calibri"/>
                <a:sym typeface="Calibri"/>
              </a:defRPr>
            </a:lvl4pPr>
            <a:lvl5pPr marR="0" lvl="4" algn="l" rtl="0">
              <a:spcBef>
                <a:spcPts val="714"/>
              </a:spcBef>
              <a:spcAft>
                <a:spcPts val="0"/>
              </a:spcAft>
              <a:buClr>
                <a:schemeClr val="dk1"/>
              </a:buClr>
              <a:buSzPts val="2000"/>
              <a:buFont typeface="Arial"/>
              <a:buNone/>
              <a:defRPr sz="3600" b="0" i="0" u="none" strike="noStrike" cap="none">
                <a:solidFill>
                  <a:schemeClr val="dk1"/>
                </a:solidFill>
                <a:latin typeface="Calibri"/>
                <a:ea typeface="Calibri"/>
                <a:cs typeface="Calibri"/>
                <a:sym typeface="Calibri"/>
              </a:defRPr>
            </a:lvl5pPr>
            <a:lvl6pPr marR="0" lvl="5" algn="l" rtl="0">
              <a:spcBef>
                <a:spcPts val="714"/>
              </a:spcBef>
              <a:spcAft>
                <a:spcPts val="0"/>
              </a:spcAft>
              <a:buClr>
                <a:schemeClr val="dk1"/>
              </a:buClr>
              <a:buSzPts val="2000"/>
              <a:buFont typeface="Arial"/>
              <a:buNone/>
              <a:defRPr sz="3600" b="0" i="0" u="none" strike="noStrike" cap="none">
                <a:solidFill>
                  <a:schemeClr val="dk1"/>
                </a:solidFill>
                <a:latin typeface="Calibri"/>
                <a:ea typeface="Calibri"/>
                <a:cs typeface="Calibri"/>
                <a:sym typeface="Calibri"/>
              </a:defRPr>
            </a:lvl6pPr>
            <a:lvl7pPr marR="0" lvl="6" algn="l" rtl="0">
              <a:spcBef>
                <a:spcPts val="714"/>
              </a:spcBef>
              <a:spcAft>
                <a:spcPts val="0"/>
              </a:spcAft>
              <a:buClr>
                <a:schemeClr val="dk1"/>
              </a:buClr>
              <a:buSzPts val="2000"/>
              <a:buFont typeface="Arial"/>
              <a:buNone/>
              <a:defRPr sz="3600" b="0" i="0" u="none" strike="noStrike" cap="none">
                <a:solidFill>
                  <a:schemeClr val="dk1"/>
                </a:solidFill>
                <a:latin typeface="Calibri"/>
                <a:ea typeface="Calibri"/>
                <a:cs typeface="Calibri"/>
                <a:sym typeface="Calibri"/>
              </a:defRPr>
            </a:lvl7pPr>
            <a:lvl8pPr marR="0" lvl="7" algn="l" rtl="0">
              <a:spcBef>
                <a:spcPts val="714"/>
              </a:spcBef>
              <a:spcAft>
                <a:spcPts val="0"/>
              </a:spcAft>
              <a:buClr>
                <a:schemeClr val="dk1"/>
              </a:buClr>
              <a:buSzPts val="2000"/>
              <a:buFont typeface="Arial"/>
              <a:buNone/>
              <a:defRPr sz="3600" b="0" i="0" u="none" strike="noStrike" cap="none">
                <a:solidFill>
                  <a:schemeClr val="dk1"/>
                </a:solidFill>
                <a:latin typeface="Calibri"/>
                <a:ea typeface="Calibri"/>
                <a:cs typeface="Calibri"/>
                <a:sym typeface="Calibri"/>
              </a:defRPr>
            </a:lvl8pPr>
            <a:lvl9pPr marR="0" lvl="8" algn="l" rtl="0">
              <a:spcBef>
                <a:spcPts val="714"/>
              </a:spcBef>
              <a:spcAft>
                <a:spcPts val="0"/>
              </a:spcAft>
              <a:buClr>
                <a:schemeClr val="dk1"/>
              </a:buClr>
              <a:buSzPts val="20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64" name="Google Shape;64;p17"/>
          <p:cNvSpPr txBox="1">
            <a:spLocks noGrp="1"/>
          </p:cNvSpPr>
          <p:nvPr>
            <p:ph type="body" idx="1"/>
          </p:nvPr>
        </p:nvSpPr>
        <p:spPr>
          <a:xfrm>
            <a:off x="3584576" y="8051007"/>
            <a:ext cx="10972800" cy="1207293"/>
          </a:xfrm>
          <a:prstGeom prst="rect">
            <a:avLst/>
          </a:prstGeom>
          <a:noFill/>
          <a:ln>
            <a:noFill/>
          </a:ln>
        </p:spPr>
        <p:txBody>
          <a:bodyPr spcFirstLastPara="1" wrap="square" lIns="163258" tIns="81606" rIns="163258" bIns="81606" anchor="t" anchorCtr="0">
            <a:normAutofit/>
          </a:bodyPr>
          <a:lstStyle>
            <a:lvl1pPr marL="816422" lvl="0" indent="-408211" algn="l">
              <a:spcBef>
                <a:spcPts val="500"/>
              </a:spcBef>
              <a:spcAft>
                <a:spcPts val="0"/>
              </a:spcAft>
              <a:buClr>
                <a:schemeClr val="dk1"/>
              </a:buClr>
              <a:buSzPts val="1400"/>
              <a:buNone/>
              <a:defRPr sz="2500"/>
            </a:lvl1pPr>
            <a:lvl2pPr marL="1632844" lvl="1" indent="-408211" algn="l">
              <a:spcBef>
                <a:spcPts val="429"/>
              </a:spcBef>
              <a:spcAft>
                <a:spcPts val="0"/>
              </a:spcAft>
              <a:buClr>
                <a:schemeClr val="dk1"/>
              </a:buClr>
              <a:buSzPts val="1200"/>
              <a:buNone/>
              <a:defRPr sz="2100"/>
            </a:lvl2pPr>
            <a:lvl3pPr marL="2449266" lvl="2" indent="-408211" algn="l">
              <a:spcBef>
                <a:spcPts val="357"/>
              </a:spcBef>
              <a:spcAft>
                <a:spcPts val="0"/>
              </a:spcAft>
              <a:buClr>
                <a:schemeClr val="dk1"/>
              </a:buClr>
              <a:buSzPts val="1000"/>
              <a:buNone/>
              <a:defRPr sz="1800"/>
            </a:lvl3pPr>
            <a:lvl4pPr marL="3265688" lvl="3" indent="-408211" algn="l">
              <a:spcBef>
                <a:spcPts val="321"/>
              </a:spcBef>
              <a:spcAft>
                <a:spcPts val="0"/>
              </a:spcAft>
              <a:buClr>
                <a:schemeClr val="dk1"/>
              </a:buClr>
              <a:buSzPts val="900"/>
              <a:buNone/>
              <a:defRPr sz="1600"/>
            </a:lvl4pPr>
            <a:lvl5pPr marL="4082110" lvl="4" indent="-408211" algn="l">
              <a:spcBef>
                <a:spcPts val="321"/>
              </a:spcBef>
              <a:spcAft>
                <a:spcPts val="0"/>
              </a:spcAft>
              <a:buClr>
                <a:schemeClr val="dk1"/>
              </a:buClr>
              <a:buSzPts val="900"/>
              <a:buNone/>
              <a:defRPr sz="1600"/>
            </a:lvl5pPr>
            <a:lvl6pPr marL="4898532" lvl="5" indent="-408211" algn="l">
              <a:spcBef>
                <a:spcPts val="321"/>
              </a:spcBef>
              <a:spcAft>
                <a:spcPts val="0"/>
              </a:spcAft>
              <a:buClr>
                <a:schemeClr val="dk1"/>
              </a:buClr>
              <a:buSzPts val="900"/>
              <a:buNone/>
              <a:defRPr sz="1600"/>
            </a:lvl6pPr>
            <a:lvl7pPr marL="5714954" lvl="6" indent="-408211" algn="l">
              <a:spcBef>
                <a:spcPts val="321"/>
              </a:spcBef>
              <a:spcAft>
                <a:spcPts val="0"/>
              </a:spcAft>
              <a:buClr>
                <a:schemeClr val="dk1"/>
              </a:buClr>
              <a:buSzPts val="900"/>
              <a:buNone/>
              <a:defRPr sz="1600"/>
            </a:lvl7pPr>
            <a:lvl8pPr marL="6531376" lvl="7" indent="-408211" algn="l">
              <a:spcBef>
                <a:spcPts val="321"/>
              </a:spcBef>
              <a:spcAft>
                <a:spcPts val="0"/>
              </a:spcAft>
              <a:buClr>
                <a:schemeClr val="dk1"/>
              </a:buClr>
              <a:buSzPts val="900"/>
              <a:buNone/>
              <a:defRPr sz="1600"/>
            </a:lvl8pPr>
            <a:lvl9pPr marL="7347798" lvl="8" indent="-408211" algn="l">
              <a:spcBef>
                <a:spcPts val="321"/>
              </a:spcBef>
              <a:spcAft>
                <a:spcPts val="0"/>
              </a:spcAft>
              <a:buClr>
                <a:schemeClr val="dk1"/>
              </a:buClr>
              <a:buSzPts val="900"/>
              <a:buNone/>
              <a:defRPr sz="1600"/>
            </a:lvl9pPr>
          </a:lstStyle>
          <a:p>
            <a:endParaRPr/>
          </a:p>
        </p:txBody>
      </p:sp>
      <p:sp>
        <p:nvSpPr>
          <p:cNvPr id="65" name="Google Shape;65;p17"/>
          <p:cNvSpPr txBox="1">
            <a:spLocks noGrp="1"/>
          </p:cNvSpPr>
          <p:nvPr>
            <p:ph type="dt" idx="10"/>
          </p:nvPr>
        </p:nvSpPr>
        <p:spPr>
          <a:xfrm>
            <a:off x="914400" y="9534526"/>
            <a:ext cx="4267200" cy="547688"/>
          </a:xfrm>
          <a:prstGeom prst="rect">
            <a:avLst/>
          </a:prstGeom>
          <a:noFill/>
          <a:ln>
            <a:noFill/>
          </a:ln>
        </p:spPr>
        <p:txBody>
          <a:bodyPr spcFirstLastPara="1" wrap="square" lIns="163258" tIns="81606" rIns="163258" bIns="81606"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6248400" y="9534526"/>
            <a:ext cx="5791200" cy="547688"/>
          </a:xfrm>
          <a:prstGeom prst="rect">
            <a:avLst/>
          </a:prstGeom>
          <a:noFill/>
          <a:ln>
            <a:noFill/>
          </a:ln>
        </p:spPr>
        <p:txBody>
          <a:bodyPr spcFirstLastPara="1" wrap="square" lIns="163258" tIns="81606" rIns="163258" bIns="81606"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13106400" y="9534526"/>
            <a:ext cx="4267200" cy="547688"/>
          </a:xfrm>
          <a:prstGeom prst="rect">
            <a:avLst/>
          </a:prstGeom>
          <a:noFill/>
          <a:ln>
            <a:noFill/>
          </a:ln>
        </p:spPr>
        <p:txBody>
          <a:bodyPr spcFirstLastPara="1" wrap="square" lIns="163258" tIns="81606" rIns="163258" bIns="81606"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hr-HR" smtClean="0"/>
              <a:pPr/>
              <a:t>‹#›</a:t>
            </a:fld>
            <a:endParaRPr lang="hr-HR"/>
          </a:p>
        </p:txBody>
      </p:sp>
    </p:spTree>
    <p:extLst>
      <p:ext uri="{BB962C8B-B14F-4D97-AF65-F5344CB8AC3E}">
        <p14:creationId xmlns:p14="http://schemas.microsoft.com/office/powerpoint/2010/main" val="1244745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aslov i okomiti tekst" type="vertTx">
  <p:cSld name="Naslov i okomiti teks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914400" y="411957"/>
            <a:ext cx="16459200" cy="1714500"/>
          </a:xfrm>
          <a:prstGeom prst="rect">
            <a:avLst/>
          </a:prstGeom>
          <a:noFill/>
          <a:ln>
            <a:noFill/>
          </a:ln>
        </p:spPr>
        <p:txBody>
          <a:bodyPr spcFirstLastPara="1" wrap="square" lIns="163258" tIns="81606" rIns="163258" bIns="81606"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5749528" y="-2434828"/>
            <a:ext cx="6788945" cy="16459200"/>
          </a:xfrm>
          <a:prstGeom prst="rect">
            <a:avLst/>
          </a:prstGeom>
          <a:noFill/>
          <a:ln>
            <a:noFill/>
          </a:ln>
        </p:spPr>
        <p:txBody>
          <a:bodyPr spcFirstLastPara="1" wrap="square" lIns="163258" tIns="81606" rIns="163258" bIns="81606" anchor="t" anchorCtr="0">
            <a:normAutofit/>
          </a:bodyPr>
          <a:lstStyle>
            <a:lvl1pPr marL="816422" lvl="0" indent="-612317" algn="l">
              <a:spcBef>
                <a:spcPts val="643"/>
              </a:spcBef>
              <a:spcAft>
                <a:spcPts val="0"/>
              </a:spcAft>
              <a:buClr>
                <a:schemeClr val="dk1"/>
              </a:buClr>
              <a:buSzPts val="1800"/>
              <a:buChar char="•"/>
              <a:defRPr/>
            </a:lvl1pPr>
            <a:lvl2pPr marL="1632844" lvl="1" indent="-612317" algn="l">
              <a:spcBef>
                <a:spcPts val="643"/>
              </a:spcBef>
              <a:spcAft>
                <a:spcPts val="0"/>
              </a:spcAft>
              <a:buClr>
                <a:schemeClr val="dk1"/>
              </a:buClr>
              <a:buSzPts val="1800"/>
              <a:buChar char="–"/>
              <a:defRPr/>
            </a:lvl2pPr>
            <a:lvl3pPr marL="2449266" lvl="2" indent="-612317" algn="l">
              <a:spcBef>
                <a:spcPts val="643"/>
              </a:spcBef>
              <a:spcAft>
                <a:spcPts val="0"/>
              </a:spcAft>
              <a:buClr>
                <a:schemeClr val="dk1"/>
              </a:buClr>
              <a:buSzPts val="1800"/>
              <a:buChar char="•"/>
              <a:defRPr/>
            </a:lvl3pPr>
            <a:lvl4pPr marL="3265688" lvl="3" indent="-612317" algn="l">
              <a:spcBef>
                <a:spcPts val="643"/>
              </a:spcBef>
              <a:spcAft>
                <a:spcPts val="0"/>
              </a:spcAft>
              <a:buClr>
                <a:schemeClr val="dk1"/>
              </a:buClr>
              <a:buSzPts val="1800"/>
              <a:buChar char="–"/>
              <a:defRPr/>
            </a:lvl4pPr>
            <a:lvl5pPr marL="4082110" lvl="4" indent="-612317" algn="l">
              <a:spcBef>
                <a:spcPts val="643"/>
              </a:spcBef>
              <a:spcAft>
                <a:spcPts val="0"/>
              </a:spcAft>
              <a:buClr>
                <a:schemeClr val="dk1"/>
              </a:buClr>
              <a:buSzPts val="1800"/>
              <a:buChar char="»"/>
              <a:defRPr/>
            </a:lvl5pPr>
            <a:lvl6pPr marL="4898532" lvl="5" indent="-612317" algn="l">
              <a:spcBef>
                <a:spcPts val="643"/>
              </a:spcBef>
              <a:spcAft>
                <a:spcPts val="0"/>
              </a:spcAft>
              <a:buClr>
                <a:schemeClr val="dk1"/>
              </a:buClr>
              <a:buSzPts val="1800"/>
              <a:buChar char="•"/>
              <a:defRPr/>
            </a:lvl6pPr>
            <a:lvl7pPr marL="5714954" lvl="6" indent="-612317" algn="l">
              <a:spcBef>
                <a:spcPts val="643"/>
              </a:spcBef>
              <a:spcAft>
                <a:spcPts val="0"/>
              </a:spcAft>
              <a:buClr>
                <a:schemeClr val="dk1"/>
              </a:buClr>
              <a:buSzPts val="1800"/>
              <a:buChar char="•"/>
              <a:defRPr/>
            </a:lvl7pPr>
            <a:lvl8pPr marL="6531376" lvl="7" indent="-612317" algn="l">
              <a:spcBef>
                <a:spcPts val="643"/>
              </a:spcBef>
              <a:spcAft>
                <a:spcPts val="0"/>
              </a:spcAft>
              <a:buClr>
                <a:schemeClr val="dk1"/>
              </a:buClr>
              <a:buSzPts val="1800"/>
              <a:buChar char="•"/>
              <a:defRPr/>
            </a:lvl8pPr>
            <a:lvl9pPr marL="7347798" lvl="8" indent="-612317" algn="l">
              <a:spcBef>
                <a:spcPts val="643"/>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914400" y="9534526"/>
            <a:ext cx="4267200" cy="547688"/>
          </a:xfrm>
          <a:prstGeom prst="rect">
            <a:avLst/>
          </a:prstGeom>
          <a:noFill/>
          <a:ln>
            <a:noFill/>
          </a:ln>
        </p:spPr>
        <p:txBody>
          <a:bodyPr spcFirstLastPara="1" wrap="square" lIns="163258" tIns="81606" rIns="163258" bIns="81606"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6248400" y="9534526"/>
            <a:ext cx="5791200" cy="547688"/>
          </a:xfrm>
          <a:prstGeom prst="rect">
            <a:avLst/>
          </a:prstGeom>
          <a:noFill/>
          <a:ln>
            <a:noFill/>
          </a:ln>
        </p:spPr>
        <p:txBody>
          <a:bodyPr spcFirstLastPara="1" wrap="square" lIns="163258" tIns="81606" rIns="163258" bIns="81606"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13106400" y="9534526"/>
            <a:ext cx="4267200" cy="547688"/>
          </a:xfrm>
          <a:prstGeom prst="rect">
            <a:avLst/>
          </a:prstGeom>
          <a:noFill/>
          <a:ln>
            <a:noFill/>
          </a:ln>
        </p:spPr>
        <p:txBody>
          <a:bodyPr spcFirstLastPara="1" wrap="square" lIns="163258" tIns="81606" rIns="163258" bIns="81606"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hr-HR" smtClean="0"/>
              <a:pPr/>
              <a:t>‹#›</a:t>
            </a:fld>
            <a:endParaRPr lang="hr-HR"/>
          </a:p>
        </p:txBody>
      </p:sp>
    </p:spTree>
    <p:extLst>
      <p:ext uri="{BB962C8B-B14F-4D97-AF65-F5344CB8AC3E}">
        <p14:creationId xmlns:p14="http://schemas.microsoft.com/office/powerpoint/2010/main" val="2486772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komiti naslov i tekst" type="vertTitleAndTx">
  <p:cSld name="Okomiti naslov i teks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10927556" y="2743200"/>
            <a:ext cx="8777288" cy="4114800"/>
          </a:xfrm>
          <a:prstGeom prst="rect">
            <a:avLst/>
          </a:prstGeom>
          <a:noFill/>
          <a:ln>
            <a:noFill/>
          </a:ln>
        </p:spPr>
        <p:txBody>
          <a:bodyPr spcFirstLastPara="1" wrap="square" lIns="163258" tIns="81606" rIns="163258" bIns="81606"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2545558" y="-1219199"/>
            <a:ext cx="8777288" cy="12039600"/>
          </a:xfrm>
          <a:prstGeom prst="rect">
            <a:avLst/>
          </a:prstGeom>
          <a:noFill/>
          <a:ln>
            <a:noFill/>
          </a:ln>
        </p:spPr>
        <p:txBody>
          <a:bodyPr spcFirstLastPara="1" wrap="square" lIns="163258" tIns="81606" rIns="163258" bIns="81606" anchor="t" anchorCtr="0">
            <a:normAutofit/>
          </a:bodyPr>
          <a:lstStyle>
            <a:lvl1pPr marL="816422" lvl="0" indent="-612317" algn="l">
              <a:spcBef>
                <a:spcPts val="643"/>
              </a:spcBef>
              <a:spcAft>
                <a:spcPts val="0"/>
              </a:spcAft>
              <a:buClr>
                <a:schemeClr val="dk1"/>
              </a:buClr>
              <a:buSzPts val="1800"/>
              <a:buChar char="•"/>
              <a:defRPr/>
            </a:lvl1pPr>
            <a:lvl2pPr marL="1632844" lvl="1" indent="-612317" algn="l">
              <a:spcBef>
                <a:spcPts val="643"/>
              </a:spcBef>
              <a:spcAft>
                <a:spcPts val="0"/>
              </a:spcAft>
              <a:buClr>
                <a:schemeClr val="dk1"/>
              </a:buClr>
              <a:buSzPts val="1800"/>
              <a:buChar char="–"/>
              <a:defRPr/>
            </a:lvl2pPr>
            <a:lvl3pPr marL="2449266" lvl="2" indent="-612317" algn="l">
              <a:spcBef>
                <a:spcPts val="643"/>
              </a:spcBef>
              <a:spcAft>
                <a:spcPts val="0"/>
              </a:spcAft>
              <a:buClr>
                <a:schemeClr val="dk1"/>
              </a:buClr>
              <a:buSzPts val="1800"/>
              <a:buChar char="•"/>
              <a:defRPr/>
            </a:lvl3pPr>
            <a:lvl4pPr marL="3265688" lvl="3" indent="-612317" algn="l">
              <a:spcBef>
                <a:spcPts val="643"/>
              </a:spcBef>
              <a:spcAft>
                <a:spcPts val="0"/>
              </a:spcAft>
              <a:buClr>
                <a:schemeClr val="dk1"/>
              </a:buClr>
              <a:buSzPts val="1800"/>
              <a:buChar char="–"/>
              <a:defRPr/>
            </a:lvl4pPr>
            <a:lvl5pPr marL="4082110" lvl="4" indent="-612317" algn="l">
              <a:spcBef>
                <a:spcPts val="643"/>
              </a:spcBef>
              <a:spcAft>
                <a:spcPts val="0"/>
              </a:spcAft>
              <a:buClr>
                <a:schemeClr val="dk1"/>
              </a:buClr>
              <a:buSzPts val="1800"/>
              <a:buChar char="»"/>
              <a:defRPr/>
            </a:lvl5pPr>
            <a:lvl6pPr marL="4898532" lvl="5" indent="-612317" algn="l">
              <a:spcBef>
                <a:spcPts val="643"/>
              </a:spcBef>
              <a:spcAft>
                <a:spcPts val="0"/>
              </a:spcAft>
              <a:buClr>
                <a:schemeClr val="dk1"/>
              </a:buClr>
              <a:buSzPts val="1800"/>
              <a:buChar char="•"/>
              <a:defRPr/>
            </a:lvl6pPr>
            <a:lvl7pPr marL="5714954" lvl="6" indent="-612317" algn="l">
              <a:spcBef>
                <a:spcPts val="643"/>
              </a:spcBef>
              <a:spcAft>
                <a:spcPts val="0"/>
              </a:spcAft>
              <a:buClr>
                <a:schemeClr val="dk1"/>
              </a:buClr>
              <a:buSzPts val="1800"/>
              <a:buChar char="•"/>
              <a:defRPr/>
            </a:lvl7pPr>
            <a:lvl8pPr marL="6531376" lvl="7" indent="-612317" algn="l">
              <a:spcBef>
                <a:spcPts val="643"/>
              </a:spcBef>
              <a:spcAft>
                <a:spcPts val="0"/>
              </a:spcAft>
              <a:buClr>
                <a:schemeClr val="dk1"/>
              </a:buClr>
              <a:buSzPts val="1800"/>
              <a:buChar char="•"/>
              <a:defRPr/>
            </a:lvl8pPr>
            <a:lvl9pPr marL="7347798" lvl="8" indent="-612317" algn="l">
              <a:spcBef>
                <a:spcPts val="643"/>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914400" y="9534526"/>
            <a:ext cx="4267200" cy="547688"/>
          </a:xfrm>
          <a:prstGeom prst="rect">
            <a:avLst/>
          </a:prstGeom>
          <a:noFill/>
          <a:ln>
            <a:noFill/>
          </a:ln>
        </p:spPr>
        <p:txBody>
          <a:bodyPr spcFirstLastPara="1" wrap="square" lIns="163258" tIns="81606" rIns="163258" bIns="81606"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6248400" y="9534526"/>
            <a:ext cx="5791200" cy="547688"/>
          </a:xfrm>
          <a:prstGeom prst="rect">
            <a:avLst/>
          </a:prstGeom>
          <a:noFill/>
          <a:ln>
            <a:noFill/>
          </a:ln>
        </p:spPr>
        <p:txBody>
          <a:bodyPr spcFirstLastPara="1" wrap="square" lIns="163258" tIns="81606" rIns="163258" bIns="81606"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13106400" y="9534526"/>
            <a:ext cx="4267200" cy="547688"/>
          </a:xfrm>
          <a:prstGeom prst="rect">
            <a:avLst/>
          </a:prstGeom>
          <a:noFill/>
          <a:ln>
            <a:noFill/>
          </a:ln>
        </p:spPr>
        <p:txBody>
          <a:bodyPr spcFirstLastPara="1" wrap="square" lIns="163258" tIns="81606" rIns="163258" bIns="81606"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hr-HR" smtClean="0"/>
              <a:pPr/>
              <a:t>‹#›</a:t>
            </a:fld>
            <a:endParaRPr lang="hr-HR"/>
          </a:p>
        </p:txBody>
      </p:sp>
    </p:spTree>
    <p:extLst>
      <p:ext uri="{BB962C8B-B14F-4D97-AF65-F5344CB8AC3E}">
        <p14:creationId xmlns:p14="http://schemas.microsoft.com/office/powerpoint/2010/main" val="1157086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DADA">
            <a:alpha val="31764"/>
          </a:srgbClr>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914400" y="411957"/>
            <a:ext cx="16459200" cy="1714500"/>
          </a:xfrm>
          <a:prstGeom prst="rect">
            <a:avLst/>
          </a:prstGeom>
          <a:noFill/>
          <a:ln>
            <a:noFill/>
          </a:ln>
        </p:spPr>
        <p:txBody>
          <a:bodyPr spcFirstLastPara="1" wrap="square" lIns="163258" tIns="81606" rIns="163258" bIns="81606"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914400" y="2400301"/>
            <a:ext cx="16459200" cy="6788945"/>
          </a:xfrm>
          <a:prstGeom prst="rect">
            <a:avLst/>
          </a:prstGeom>
          <a:noFill/>
          <a:ln>
            <a:noFill/>
          </a:ln>
        </p:spPr>
        <p:txBody>
          <a:bodyPr spcFirstLastPara="1" wrap="square" lIns="163258" tIns="81606" rIns="163258" bIns="81606"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914400" y="9534526"/>
            <a:ext cx="4267200" cy="547688"/>
          </a:xfrm>
          <a:prstGeom prst="rect">
            <a:avLst/>
          </a:prstGeom>
          <a:noFill/>
          <a:ln>
            <a:noFill/>
          </a:ln>
        </p:spPr>
        <p:txBody>
          <a:bodyPr spcFirstLastPara="1" wrap="square" lIns="163258" tIns="81606" rIns="163258" bIns="81606" anchor="ctr" anchorCtr="0">
            <a:noAutofit/>
          </a:bodyPr>
          <a:lstStyle>
            <a:lvl1pPr marR="0" lvl="0" algn="l" rtl="0">
              <a:spcBef>
                <a:spcPts val="0"/>
              </a:spcBef>
              <a:spcAft>
                <a:spcPts val="0"/>
              </a:spcAft>
              <a:buSzPts val="1400"/>
              <a:buNone/>
              <a:defRPr sz="2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9" name="Google Shape;9;p8"/>
          <p:cNvSpPr txBox="1">
            <a:spLocks noGrp="1"/>
          </p:cNvSpPr>
          <p:nvPr>
            <p:ph type="ftr" idx="11"/>
          </p:nvPr>
        </p:nvSpPr>
        <p:spPr>
          <a:xfrm>
            <a:off x="6248400" y="9534526"/>
            <a:ext cx="5791200" cy="547688"/>
          </a:xfrm>
          <a:prstGeom prst="rect">
            <a:avLst/>
          </a:prstGeom>
          <a:noFill/>
          <a:ln>
            <a:noFill/>
          </a:ln>
        </p:spPr>
        <p:txBody>
          <a:bodyPr spcFirstLastPara="1" wrap="square" lIns="163258" tIns="81606" rIns="163258" bIns="81606" anchor="ctr" anchorCtr="0">
            <a:noAutofit/>
          </a:bodyPr>
          <a:lstStyle>
            <a:lvl1pPr marR="0" lvl="0" algn="ctr" rtl="0">
              <a:spcBef>
                <a:spcPts val="0"/>
              </a:spcBef>
              <a:spcAft>
                <a:spcPts val="0"/>
              </a:spcAft>
              <a:buSzPts val="1400"/>
              <a:buNone/>
              <a:defRPr sz="2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0" name="Google Shape;10;p8"/>
          <p:cNvSpPr txBox="1">
            <a:spLocks noGrp="1"/>
          </p:cNvSpPr>
          <p:nvPr>
            <p:ph type="sldNum" idx="12"/>
          </p:nvPr>
        </p:nvSpPr>
        <p:spPr>
          <a:xfrm>
            <a:off x="13106400" y="9534526"/>
            <a:ext cx="4267200" cy="547688"/>
          </a:xfrm>
          <a:prstGeom prst="rect">
            <a:avLst/>
          </a:prstGeom>
          <a:noFill/>
          <a:ln>
            <a:noFill/>
          </a:ln>
        </p:spPr>
        <p:txBody>
          <a:bodyPr spcFirstLastPara="1" wrap="square" lIns="163258" tIns="81606" rIns="163258" bIns="81606"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hr-HR" kern="0" smtClean="0"/>
              <a:pPr>
                <a:buClr>
                  <a:srgbClr val="000000"/>
                </a:buClr>
                <a:buFont typeface="Arial"/>
                <a:buNone/>
              </a:pPr>
              <a:t>‹#›</a:t>
            </a:fld>
            <a:endParaRPr lang="hr-HR" kern="0"/>
          </a:p>
        </p:txBody>
      </p:sp>
    </p:spTree>
    <p:extLst>
      <p:ext uri="{BB962C8B-B14F-4D97-AF65-F5344CB8AC3E}">
        <p14:creationId xmlns:p14="http://schemas.microsoft.com/office/powerpoint/2010/main" val="91703906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5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7.png"/><Relationship Id="rId4" Type="http://schemas.openxmlformats.org/officeDocument/2006/relationships/diagramData" Target="../diagrams/data1.xml"/><Relationship Id="rId9" Type="http://schemas.openxmlformats.org/officeDocument/2006/relationships/image" Target="../media/image6.jp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6.jpg"/><Relationship Id="rId4" Type="http://schemas.openxmlformats.org/officeDocument/2006/relationships/diagramData" Target="../diagrams/data2.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9.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0.png"/><Relationship Id="rId4" Type="http://schemas.openxmlformats.org/officeDocument/2006/relationships/image" Target="../media/image11.sv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50.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7241882" y="4381500"/>
            <a:ext cx="7182133" cy="314218"/>
          </a:xfrm>
          <a:custGeom>
            <a:avLst/>
            <a:gdLst/>
            <a:ahLst/>
            <a:cxnLst/>
            <a:rect l="l" t="t" r="r" b="b"/>
            <a:pathLst>
              <a:path w="7182133" h="314218">
                <a:moveTo>
                  <a:pt x="0" y="0"/>
                </a:moveTo>
                <a:lnTo>
                  <a:pt x="7182133" y="0"/>
                </a:lnTo>
                <a:lnTo>
                  <a:pt x="7182133" y="314219"/>
                </a:lnTo>
                <a:lnTo>
                  <a:pt x="0" y="31421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3" name="Group 3"/>
          <p:cNvGrpSpPr/>
          <p:nvPr/>
        </p:nvGrpSpPr>
        <p:grpSpPr>
          <a:xfrm rot="5400000">
            <a:off x="-3439495" y="3205696"/>
            <a:ext cx="10306050" cy="3894657"/>
            <a:chOff x="0" y="0"/>
            <a:chExt cx="2714351" cy="1025753"/>
          </a:xfrm>
        </p:grpSpPr>
        <p:sp>
          <p:nvSpPr>
            <p:cNvPr id="4" name="Freeform 4"/>
            <p:cNvSpPr/>
            <p:nvPr/>
          </p:nvSpPr>
          <p:spPr>
            <a:xfrm>
              <a:off x="0" y="0"/>
              <a:ext cx="2714351" cy="1025753"/>
            </a:xfrm>
            <a:custGeom>
              <a:avLst/>
              <a:gdLst/>
              <a:ahLst/>
              <a:cxnLst/>
              <a:rect l="l" t="t" r="r" b="b"/>
              <a:pathLst>
                <a:path w="2714351" h="1025753">
                  <a:moveTo>
                    <a:pt x="38311" y="0"/>
                  </a:moveTo>
                  <a:lnTo>
                    <a:pt x="2676039" y="0"/>
                  </a:lnTo>
                  <a:cubicBezTo>
                    <a:pt x="2697198" y="0"/>
                    <a:pt x="2714351" y="17153"/>
                    <a:pt x="2714351" y="38311"/>
                  </a:cubicBezTo>
                  <a:lnTo>
                    <a:pt x="2714351" y="987442"/>
                  </a:lnTo>
                  <a:cubicBezTo>
                    <a:pt x="2714351" y="1008601"/>
                    <a:pt x="2697198" y="1025753"/>
                    <a:pt x="2676039" y="1025753"/>
                  </a:cubicBezTo>
                  <a:lnTo>
                    <a:pt x="38311" y="1025753"/>
                  </a:lnTo>
                  <a:cubicBezTo>
                    <a:pt x="28150" y="1025753"/>
                    <a:pt x="18406" y="1021717"/>
                    <a:pt x="11221" y="1014532"/>
                  </a:cubicBezTo>
                  <a:cubicBezTo>
                    <a:pt x="4036" y="1007348"/>
                    <a:pt x="0" y="997603"/>
                    <a:pt x="0" y="987442"/>
                  </a:cubicBezTo>
                  <a:lnTo>
                    <a:pt x="0" y="38311"/>
                  </a:lnTo>
                  <a:cubicBezTo>
                    <a:pt x="0" y="17153"/>
                    <a:pt x="17153" y="0"/>
                    <a:pt x="38311" y="0"/>
                  </a:cubicBezTo>
                  <a:close/>
                </a:path>
              </a:pathLst>
            </a:custGeom>
            <a:solidFill>
              <a:srgbClr val="BF3434"/>
            </a:solidFill>
          </p:spPr>
        </p:sp>
        <p:sp>
          <p:nvSpPr>
            <p:cNvPr id="5" name="TextBox 5"/>
            <p:cNvSpPr txBox="1"/>
            <p:nvPr/>
          </p:nvSpPr>
          <p:spPr>
            <a:xfrm>
              <a:off x="0" y="-38100"/>
              <a:ext cx="2714351" cy="1063853"/>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5638800" y="725696"/>
            <a:ext cx="10388298" cy="1642222"/>
          </a:xfrm>
          <a:custGeom>
            <a:avLst/>
            <a:gdLst/>
            <a:ahLst/>
            <a:cxnLst/>
            <a:rect l="l" t="t" r="r" b="b"/>
            <a:pathLst>
              <a:path w="10388298" h="1642222">
                <a:moveTo>
                  <a:pt x="0" y="0"/>
                </a:moveTo>
                <a:lnTo>
                  <a:pt x="10388298" y="0"/>
                </a:lnTo>
                <a:lnTo>
                  <a:pt x="10388298" y="1642222"/>
                </a:lnTo>
                <a:lnTo>
                  <a:pt x="0" y="1642222"/>
                </a:lnTo>
                <a:lnTo>
                  <a:pt x="0" y="0"/>
                </a:lnTo>
                <a:close/>
              </a:path>
            </a:pathLst>
          </a:custGeom>
          <a:blipFill>
            <a:blip r:embed="rId4"/>
            <a:stretch>
              <a:fillRect/>
            </a:stretch>
          </a:blipFill>
        </p:spPr>
      </p:sp>
      <p:sp>
        <p:nvSpPr>
          <p:cNvPr id="7" name="Freeform 7"/>
          <p:cNvSpPr/>
          <p:nvPr/>
        </p:nvSpPr>
        <p:spPr>
          <a:xfrm>
            <a:off x="5277899" y="8665700"/>
            <a:ext cx="11329448" cy="1456443"/>
          </a:xfrm>
          <a:custGeom>
            <a:avLst/>
            <a:gdLst/>
            <a:ahLst/>
            <a:cxnLst/>
            <a:rect l="l" t="t" r="r" b="b"/>
            <a:pathLst>
              <a:path w="11329448" h="1456443">
                <a:moveTo>
                  <a:pt x="0" y="0"/>
                </a:moveTo>
                <a:lnTo>
                  <a:pt x="11329448" y="0"/>
                </a:lnTo>
                <a:lnTo>
                  <a:pt x="11329448" y="1456443"/>
                </a:lnTo>
                <a:lnTo>
                  <a:pt x="0" y="1456443"/>
                </a:lnTo>
                <a:lnTo>
                  <a:pt x="0" y="0"/>
                </a:lnTo>
                <a:close/>
              </a:path>
            </a:pathLst>
          </a:custGeom>
          <a:blipFill>
            <a:blip r:embed="rId5"/>
            <a:stretch>
              <a:fillRect/>
            </a:stretch>
          </a:blipFill>
        </p:spPr>
      </p:sp>
      <p:sp>
        <p:nvSpPr>
          <p:cNvPr id="9" name="TextBox 9"/>
          <p:cNvSpPr txBox="1"/>
          <p:nvPr/>
        </p:nvSpPr>
        <p:spPr>
          <a:xfrm>
            <a:off x="7581861" y="2733683"/>
            <a:ext cx="6283375" cy="3102965"/>
          </a:xfrm>
          <a:prstGeom prst="rect">
            <a:avLst/>
          </a:prstGeom>
        </p:spPr>
        <p:txBody>
          <a:bodyPr lIns="0" tIns="0" rIns="0" bIns="0" rtlCol="0" anchor="t">
            <a:spAutoFit/>
          </a:bodyPr>
          <a:lstStyle/>
          <a:p>
            <a:pPr algn="ctr">
              <a:lnSpc>
                <a:spcPts val="12880"/>
              </a:lnSpc>
            </a:pPr>
            <a:r>
              <a:rPr lang="en-US" sz="9200" dirty="0">
                <a:solidFill>
                  <a:srgbClr val="000000"/>
                </a:solidFill>
                <a:latin typeface="Bebas Neue"/>
                <a:ea typeface="Bebas Neue"/>
                <a:cs typeface="Bebas Neue"/>
                <a:sym typeface="Bebas Neue"/>
              </a:rPr>
              <a:t>CHAT FOR </a:t>
            </a:r>
            <a:r>
              <a:rPr lang="en-US" sz="9200" dirty="0" smtClean="0">
                <a:solidFill>
                  <a:srgbClr val="000000"/>
                </a:solidFill>
                <a:latin typeface="Bebas Neue"/>
                <a:ea typeface="Bebas Neue"/>
                <a:cs typeface="Bebas Neue"/>
                <a:sym typeface="Bebas Neue"/>
              </a:rPr>
              <a:t>VICTIMS</a:t>
            </a:r>
            <a:endParaRPr lang="hr-HR" sz="9200" dirty="0" smtClean="0">
              <a:solidFill>
                <a:srgbClr val="000000"/>
              </a:solidFill>
              <a:latin typeface="Bebas Neue"/>
              <a:ea typeface="Bebas Neue"/>
              <a:cs typeface="Bebas Neue"/>
              <a:sym typeface="Bebas Neue"/>
            </a:endParaRPr>
          </a:p>
          <a:p>
            <a:pPr algn="ctr">
              <a:lnSpc>
                <a:spcPts val="12880"/>
              </a:lnSpc>
            </a:pPr>
            <a:endParaRPr lang="en-US" sz="9200" dirty="0">
              <a:solidFill>
                <a:srgbClr val="000000"/>
              </a:solidFill>
              <a:latin typeface="Bebas Neue"/>
              <a:ea typeface="Bebas Neue"/>
              <a:cs typeface="Bebas Neue"/>
              <a:sym typeface="Bebas Neue"/>
            </a:endParaRPr>
          </a:p>
        </p:txBody>
      </p:sp>
      <p:sp>
        <p:nvSpPr>
          <p:cNvPr id="10" name="TextBox 10"/>
          <p:cNvSpPr txBox="1"/>
          <p:nvPr/>
        </p:nvSpPr>
        <p:spPr>
          <a:xfrm>
            <a:off x="5943600" y="4914900"/>
            <a:ext cx="9448800" cy="3231654"/>
          </a:xfrm>
          <a:prstGeom prst="rect">
            <a:avLst/>
          </a:prstGeom>
        </p:spPr>
        <p:txBody>
          <a:bodyPr wrap="square" lIns="0" tIns="0" rIns="0" bIns="0" rtlCol="0" anchor="t">
            <a:spAutoFit/>
          </a:bodyPr>
          <a:lstStyle/>
          <a:p>
            <a:pPr algn="ctr">
              <a:lnSpc>
                <a:spcPts val="4200"/>
              </a:lnSpc>
            </a:pPr>
            <a:r>
              <a:rPr lang="en-US" sz="3000" i="1" dirty="0">
                <a:solidFill>
                  <a:srgbClr val="000000"/>
                </a:solidFill>
                <a:latin typeface="Open Sans Italics"/>
                <a:ea typeface="Open Sans Italics"/>
                <a:cs typeface="Open Sans Italics"/>
                <a:sym typeface="Open Sans Italics"/>
              </a:rPr>
              <a:t>Justice that Works: Leveraging Cooperation and Technology for Children, Disability Rights and Gender </a:t>
            </a:r>
            <a:r>
              <a:rPr lang="en-US" sz="3000" i="1" dirty="0" smtClean="0">
                <a:solidFill>
                  <a:srgbClr val="000000"/>
                </a:solidFill>
                <a:latin typeface="Open Sans Italics"/>
                <a:ea typeface="Open Sans Italics"/>
                <a:cs typeface="Open Sans Italics"/>
                <a:sym typeface="Open Sans Italics"/>
              </a:rPr>
              <a:t>Equity</a:t>
            </a:r>
            <a:endParaRPr lang="hr-HR" sz="3000" i="1" dirty="0" smtClean="0">
              <a:solidFill>
                <a:srgbClr val="000000"/>
              </a:solidFill>
              <a:latin typeface="Open Sans Italics"/>
              <a:ea typeface="Open Sans Italics"/>
              <a:cs typeface="Open Sans Italics"/>
              <a:sym typeface="Open Sans Italics"/>
            </a:endParaRPr>
          </a:p>
          <a:p>
            <a:pPr algn="ctr">
              <a:lnSpc>
                <a:spcPts val="4200"/>
              </a:lnSpc>
            </a:pPr>
            <a:endParaRPr lang="hr-HR" sz="3000" i="1" dirty="0" smtClean="0">
              <a:solidFill>
                <a:srgbClr val="000000"/>
              </a:solidFill>
              <a:latin typeface="Open Sans Italics"/>
              <a:ea typeface="Open Sans Italics"/>
              <a:cs typeface="Open Sans Italics"/>
              <a:sym typeface="Open Sans Italics"/>
            </a:endParaRPr>
          </a:p>
          <a:p>
            <a:pPr algn="ctr">
              <a:lnSpc>
                <a:spcPts val="4200"/>
              </a:lnSpc>
            </a:pPr>
            <a:r>
              <a:rPr lang="hr-HR" sz="3000" i="1" dirty="0" smtClean="0">
                <a:solidFill>
                  <a:srgbClr val="000000"/>
                </a:solidFill>
                <a:latin typeface="Open Sans Italics"/>
                <a:ea typeface="Open Sans Italics"/>
                <a:cs typeface="Open Sans Italics"/>
                <a:sym typeface="Open Sans Italics"/>
              </a:rPr>
              <a:t>Maja Štahan, National </a:t>
            </a:r>
            <a:r>
              <a:rPr lang="hr-HR" sz="3000" i="1" dirty="0" err="1" smtClean="0">
                <a:solidFill>
                  <a:srgbClr val="000000"/>
                </a:solidFill>
                <a:latin typeface="Open Sans Italics"/>
                <a:ea typeface="Open Sans Italics"/>
                <a:cs typeface="Open Sans Italics"/>
                <a:sym typeface="Open Sans Italics"/>
              </a:rPr>
              <a:t>Call</a:t>
            </a:r>
            <a:r>
              <a:rPr lang="hr-HR" sz="3000" i="1" dirty="0" smtClean="0">
                <a:solidFill>
                  <a:srgbClr val="000000"/>
                </a:solidFill>
                <a:latin typeface="Open Sans Italics"/>
                <a:ea typeface="Open Sans Italics"/>
                <a:cs typeface="Open Sans Italics"/>
                <a:sym typeface="Open Sans Italics"/>
              </a:rPr>
              <a:t> Centre for </a:t>
            </a:r>
            <a:r>
              <a:rPr lang="hr-HR" sz="3000" i="1" dirty="0" err="1" smtClean="0">
                <a:solidFill>
                  <a:srgbClr val="000000"/>
                </a:solidFill>
                <a:latin typeface="Open Sans Italics"/>
                <a:ea typeface="Open Sans Italics"/>
                <a:cs typeface="Open Sans Italics"/>
                <a:sym typeface="Open Sans Italics"/>
              </a:rPr>
              <a:t>Victims</a:t>
            </a:r>
            <a:r>
              <a:rPr lang="hr-HR" sz="3000" i="1" dirty="0" smtClean="0">
                <a:solidFill>
                  <a:srgbClr val="000000"/>
                </a:solidFill>
                <a:latin typeface="Open Sans Italics"/>
                <a:ea typeface="Open Sans Italics"/>
                <a:cs typeface="Open Sans Italics"/>
                <a:sym typeface="Open Sans Italics"/>
              </a:rPr>
              <a:t> </a:t>
            </a:r>
            <a:r>
              <a:rPr lang="hr-HR" sz="3000" i="1" dirty="0" err="1" smtClean="0">
                <a:solidFill>
                  <a:srgbClr val="000000"/>
                </a:solidFill>
                <a:latin typeface="Open Sans Italics"/>
                <a:ea typeface="Open Sans Italics"/>
                <a:cs typeface="Open Sans Italics"/>
                <a:sym typeface="Open Sans Italics"/>
              </a:rPr>
              <a:t>of</a:t>
            </a:r>
            <a:r>
              <a:rPr lang="hr-HR" sz="3000" i="1" dirty="0" smtClean="0">
                <a:solidFill>
                  <a:srgbClr val="000000"/>
                </a:solidFill>
                <a:latin typeface="Open Sans Italics"/>
                <a:ea typeface="Open Sans Italics"/>
                <a:cs typeface="Open Sans Italics"/>
                <a:sym typeface="Open Sans Italics"/>
              </a:rPr>
              <a:t> </a:t>
            </a:r>
            <a:r>
              <a:rPr lang="hr-HR" sz="3000" i="1" dirty="0" err="1" smtClean="0">
                <a:solidFill>
                  <a:srgbClr val="000000"/>
                </a:solidFill>
                <a:latin typeface="Open Sans Italics"/>
                <a:ea typeface="Open Sans Italics"/>
                <a:cs typeface="Open Sans Italics"/>
                <a:sym typeface="Open Sans Italics"/>
              </a:rPr>
              <a:t>Crime</a:t>
            </a:r>
            <a:r>
              <a:rPr lang="hr-HR" sz="3000" i="1" dirty="0" smtClean="0">
                <a:solidFill>
                  <a:srgbClr val="000000"/>
                </a:solidFill>
                <a:latin typeface="Open Sans Italics"/>
                <a:ea typeface="Open Sans Italics"/>
                <a:cs typeface="Open Sans Italics"/>
                <a:sym typeface="Open Sans Italics"/>
              </a:rPr>
              <a:t> – 116 006</a:t>
            </a:r>
            <a:endParaRPr lang="en-US" sz="3000" i="1" dirty="0">
              <a:solidFill>
                <a:srgbClr val="000000"/>
              </a:solidFill>
              <a:latin typeface="Open Sans Italics"/>
              <a:ea typeface="Open Sans Italics"/>
              <a:cs typeface="Open Sans Italics"/>
              <a:sym typeface="Open Sans Itali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volonter.MPRHWS1758\Downloads\15171043_1251747511514584_2148941313277795990_n.png"/>
          <p:cNvPicPr>
            <a:picLocks noChangeAspect="1" noChangeArrowheads="1"/>
          </p:cNvPicPr>
          <p:nvPr/>
        </p:nvPicPr>
        <p:blipFill rotWithShape="1">
          <a:blip r:embed="rId2">
            <a:extLst>
              <a:ext uri="{28A0092B-C50C-407E-A947-70E740481C1C}">
                <a14:useLocalDpi xmlns:a14="http://schemas.microsoft.com/office/drawing/2010/main" val="0"/>
              </a:ext>
            </a:extLst>
          </a:blip>
          <a:srcRect l="-681" b="73700"/>
          <a:stretch/>
        </p:blipFill>
        <p:spPr bwMode="auto">
          <a:xfrm>
            <a:off x="-217038" y="823020"/>
            <a:ext cx="18505040" cy="1333947"/>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a:xfrm>
            <a:off x="914400" y="823020"/>
            <a:ext cx="16459200" cy="1303437"/>
          </a:xfrm>
        </p:spPr>
        <p:txBody>
          <a:bodyPr>
            <a:noAutofit/>
          </a:bodyPr>
          <a:lstStyle/>
          <a:p>
            <a:r>
              <a:rPr lang="hr-HR" sz="4800" dirty="0" smtClean="0">
                <a:solidFill>
                  <a:schemeClr val="bg1"/>
                </a:solidFill>
                <a:latin typeface="Segoe UI" panose="020B0502040204020203" pitchFamily="34" charset="0"/>
                <a:cs typeface="Segoe UI" panose="020B0502040204020203" pitchFamily="34" charset="0"/>
              </a:rPr>
              <a:t>National </a:t>
            </a:r>
            <a:r>
              <a:rPr lang="hr-HR" sz="4800" dirty="0" err="1" smtClean="0">
                <a:solidFill>
                  <a:schemeClr val="bg1"/>
                </a:solidFill>
                <a:latin typeface="Segoe UI" panose="020B0502040204020203" pitchFamily="34" charset="0"/>
                <a:cs typeface="Segoe UI" panose="020B0502040204020203" pitchFamily="34" charset="0"/>
              </a:rPr>
              <a:t>Call</a:t>
            </a:r>
            <a:r>
              <a:rPr lang="hr-HR" sz="4800" dirty="0" smtClean="0">
                <a:solidFill>
                  <a:schemeClr val="bg1"/>
                </a:solidFill>
                <a:latin typeface="Segoe UI" panose="020B0502040204020203" pitchFamily="34" charset="0"/>
                <a:cs typeface="Segoe UI" panose="020B0502040204020203" pitchFamily="34" charset="0"/>
              </a:rPr>
              <a:t> Centre for </a:t>
            </a:r>
            <a:r>
              <a:rPr lang="hr-HR" sz="4800" dirty="0" err="1" smtClean="0">
                <a:solidFill>
                  <a:schemeClr val="bg1"/>
                </a:solidFill>
                <a:latin typeface="Segoe UI" panose="020B0502040204020203" pitchFamily="34" charset="0"/>
                <a:cs typeface="Segoe UI" panose="020B0502040204020203" pitchFamily="34" charset="0"/>
              </a:rPr>
              <a:t>Victims</a:t>
            </a:r>
            <a:r>
              <a:rPr lang="hr-HR" sz="4800" dirty="0" smtClean="0">
                <a:solidFill>
                  <a:schemeClr val="bg1"/>
                </a:solidFill>
                <a:latin typeface="Segoe UI" panose="020B0502040204020203" pitchFamily="34" charset="0"/>
                <a:cs typeface="Segoe UI" panose="020B0502040204020203" pitchFamily="34" charset="0"/>
              </a:rPr>
              <a:t> </a:t>
            </a:r>
            <a:r>
              <a:rPr lang="hr-HR" sz="4800" dirty="0" err="1" smtClean="0">
                <a:solidFill>
                  <a:schemeClr val="bg1"/>
                </a:solidFill>
                <a:latin typeface="Segoe UI" panose="020B0502040204020203" pitchFamily="34" charset="0"/>
                <a:cs typeface="Segoe UI" panose="020B0502040204020203" pitchFamily="34" charset="0"/>
              </a:rPr>
              <a:t>of</a:t>
            </a:r>
            <a:r>
              <a:rPr lang="hr-HR" sz="4800" dirty="0" smtClean="0">
                <a:solidFill>
                  <a:schemeClr val="bg1"/>
                </a:solidFill>
                <a:latin typeface="Segoe UI" panose="020B0502040204020203" pitchFamily="34" charset="0"/>
                <a:cs typeface="Segoe UI" panose="020B0502040204020203" pitchFamily="34" charset="0"/>
              </a:rPr>
              <a:t> </a:t>
            </a:r>
            <a:r>
              <a:rPr lang="hr-HR" sz="4800" dirty="0" err="1" smtClean="0">
                <a:solidFill>
                  <a:schemeClr val="bg1"/>
                </a:solidFill>
                <a:latin typeface="Segoe UI" panose="020B0502040204020203" pitchFamily="34" charset="0"/>
                <a:cs typeface="Segoe UI" panose="020B0502040204020203" pitchFamily="34" charset="0"/>
              </a:rPr>
              <a:t>Crime</a:t>
            </a:r>
            <a:r>
              <a:rPr lang="hr-HR" sz="4800" dirty="0" smtClean="0">
                <a:solidFill>
                  <a:schemeClr val="bg1"/>
                </a:solidFill>
                <a:latin typeface="Segoe UI" panose="020B0502040204020203" pitchFamily="34" charset="0"/>
                <a:cs typeface="Segoe UI" panose="020B0502040204020203" pitchFamily="34" charset="0"/>
              </a:rPr>
              <a:t> – </a:t>
            </a:r>
            <a:r>
              <a:rPr lang="hr-HR" sz="4800" dirty="0">
                <a:solidFill>
                  <a:schemeClr val="bg1"/>
                </a:solidFill>
                <a:latin typeface="Segoe UI" panose="020B0502040204020203" pitchFamily="34" charset="0"/>
                <a:cs typeface="Segoe UI" panose="020B0502040204020203" pitchFamily="34" charset="0"/>
              </a:rPr>
              <a:t>116 006</a:t>
            </a:r>
          </a:p>
        </p:txBody>
      </p:sp>
      <p:sp>
        <p:nvSpPr>
          <p:cNvPr id="3" name="Rezervirano mjesto sadržaja 2"/>
          <p:cNvSpPr>
            <a:spLocks noGrp="1"/>
          </p:cNvSpPr>
          <p:nvPr>
            <p:ph idx="1"/>
          </p:nvPr>
        </p:nvSpPr>
        <p:spPr>
          <a:xfrm>
            <a:off x="1143000" y="2705100"/>
            <a:ext cx="9906000" cy="6781800"/>
          </a:xfrm>
        </p:spPr>
        <p:txBody>
          <a:bodyPr>
            <a:normAutofit fontScale="62500" lnSpcReduction="20000"/>
          </a:bodyPr>
          <a:lstStyle/>
          <a:p>
            <a:pPr>
              <a:buFont typeface="Wingdings" panose="05000000000000000000" pitchFamily="2" charset="2"/>
              <a:buChar char="§"/>
            </a:pPr>
            <a:r>
              <a:rPr lang="hr-HR" sz="4600" dirty="0" smtClean="0">
                <a:latin typeface="Segoe UI Semilight" panose="020B0402040204020203" pitchFamily="34" charset="0"/>
                <a:cs typeface="Segoe UI Semilight" panose="020B0402040204020203" pitchFamily="34" charset="0"/>
              </a:rPr>
              <a:t>Legal </a:t>
            </a:r>
            <a:r>
              <a:rPr lang="hr-HR" sz="4600" dirty="0" err="1" smtClean="0">
                <a:latin typeface="Segoe UI Semilight" panose="020B0402040204020203" pitchFamily="34" charset="0"/>
                <a:cs typeface="Segoe UI Semilight" panose="020B0402040204020203" pitchFamily="34" charset="0"/>
              </a:rPr>
              <a:t>information</a:t>
            </a:r>
            <a:r>
              <a:rPr lang="hr-HR" sz="4600" dirty="0" smtClean="0">
                <a:latin typeface="Segoe UI Semilight" panose="020B0402040204020203" pitchFamily="34" charset="0"/>
                <a:cs typeface="Segoe UI Semilight" panose="020B0402040204020203" pitchFamily="34" charset="0"/>
              </a:rPr>
              <a:t> (</a:t>
            </a:r>
            <a:r>
              <a:rPr lang="hr-HR" sz="4600" dirty="0" err="1" smtClean="0">
                <a:latin typeface="Segoe UI Semilight" panose="020B0402040204020203" pitchFamily="34" charset="0"/>
                <a:cs typeface="Segoe UI Semilight" panose="020B0402040204020203" pitchFamily="34" charset="0"/>
              </a:rPr>
              <a:t>rights</a:t>
            </a:r>
            <a:r>
              <a:rPr lang="hr-HR" sz="4600" dirty="0" smtClean="0">
                <a:latin typeface="Segoe UI Semilight" panose="020B0402040204020203" pitchFamily="34" charset="0"/>
                <a:cs typeface="Segoe UI Semilight" panose="020B0402040204020203" pitchFamily="34" charset="0"/>
              </a:rPr>
              <a:t>, </a:t>
            </a:r>
            <a:r>
              <a:rPr lang="hr-HR" sz="4600" dirty="0" err="1" smtClean="0">
                <a:latin typeface="Segoe UI Semilight" panose="020B0402040204020203" pitchFamily="34" charset="0"/>
                <a:cs typeface="Segoe UI Semilight" panose="020B0402040204020203" pitchFamily="34" charset="0"/>
              </a:rPr>
              <a:t>criminal</a:t>
            </a:r>
            <a:r>
              <a:rPr lang="hr-HR" sz="4600" dirty="0" smtClean="0">
                <a:latin typeface="Segoe UI Semilight" panose="020B0402040204020203" pitchFamily="34" charset="0"/>
                <a:cs typeface="Segoe UI Semilight" panose="020B0402040204020203" pitchFamily="34" charset="0"/>
              </a:rPr>
              <a:t> </a:t>
            </a:r>
            <a:r>
              <a:rPr lang="hr-HR" sz="4600" dirty="0" err="1" smtClean="0">
                <a:latin typeface="Segoe UI Semilight" panose="020B0402040204020203" pitchFamily="34" charset="0"/>
                <a:cs typeface="Segoe UI Semilight" panose="020B0402040204020203" pitchFamily="34" charset="0"/>
              </a:rPr>
              <a:t>and</a:t>
            </a:r>
            <a:r>
              <a:rPr lang="hr-HR" sz="4600" dirty="0" smtClean="0">
                <a:latin typeface="Segoe UI Semilight" panose="020B0402040204020203" pitchFamily="34" charset="0"/>
                <a:cs typeface="Segoe UI Semilight" panose="020B0402040204020203" pitchFamily="34" charset="0"/>
              </a:rPr>
              <a:t> </a:t>
            </a:r>
            <a:r>
              <a:rPr lang="hr-HR" sz="4600" dirty="0" err="1" smtClean="0">
                <a:latin typeface="Segoe UI Semilight" panose="020B0402040204020203" pitchFamily="34" charset="0"/>
                <a:cs typeface="Segoe UI Semilight" panose="020B0402040204020203" pitchFamily="34" charset="0"/>
              </a:rPr>
              <a:t>other</a:t>
            </a:r>
            <a:r>
              <a:rPr lang="hr-HR" sz="4600" dirty="0" smtClean="0">
                <a:latin typeface="Segoe UI Semilight" panose="020B0402040204020203" pitchFamily="34" charset="0"/>
                <a:cs typeface="Segoe UI Semilight" panose="020B0402040204020203" pitchFamily="34" charset="0"/>
              </a:rPr>
              <a:t> </a:t>
            </a:r>
            <a:r>
              <a:rPr lang="hr-HR" sz="4600" dirty="0" err="1" smtClean="0">
                <a:latin typeface="Segoe UI Semilight" panose="020B0402040204020203" pitchFamily="34" charset="0"/>
                <a:cs typeface="Segoe UI Semilight" panose="020B0402040204020203" pitchFamily="34" charset="0"/>
              </a:rPr>
              <a:t>procedures</a:t>
            </a:r>
            <a:r>
              <a:rPr lang="hr-HR" sz="4600" dirty="0" smtClean="0">
                <a:latin typeface="Segoe UI Semilight" panose="020B0402040204020203" pitchFamily="34" charset="0"/>
                <a:cs typeface="Segoe UI Semilight" panose="020B0402040204020203" pitchFamily="34" charset="0"/>
              </a:rPr>
              <a:t>)</a:t>
            </a:r>
            <a:endParaRPr lang="hr-HR" sz="4600" dirty="0">
              <a:latin typeface="Segoe UI Semilight" panose="020B0402040204020203" pitchFamily="34" charset="0"/>
              <a:cs typeface="Segoe UI Semilight" panose="020B0402040204020203" pitchFamily="34" charset="0"/>
            </a:endParaRPr>
          </a:p>
          <a:p>
            <a:pPr>
              <a:buFont typeface="Wingdings" panose="05000000000000000000" pitchFamily="2" charset="2"/>
              <a:buChar char="§"/>
            </a:pPr>
            <a:endParaRPr lang="hr-HR" sz="4600" dirty="0">
              <a:latin typeface="Segoe UI Semilight" panose="020B0402040204020203" pitchFamily="34" charset="0"/>
              <a:cs typeface="Segoe UI Semilight" panose="020B0402040204020203" pitchFamily="34" charset="0"/>
            </a:endParaRPr>
          </a:p>
          <a:p>
            <a:pPr>
              <a:buFont typeface="Wingdings" panose="05000000000000000000" pitchFamily="2" charset="2"/>
              <a:buChar char="§"/>
            </a:pPr>
            <a:r>
              <a:rPr lang="hr-HR" sz="4600" dirty="0" err="1" smtClean="0">
                <a:latin typeface="Segoe UI Semilight" panose="020B0402040204020203" pitchFamily="34" charset="0"/>
                <a:cs typeface="Segoe UI Semilight" panose="020B0402040204020203" pitchFamily="34" charset="0"/>
              </a:rPr>
              <a:t>Emotional</a:t>
            </a:r>
            <a:r>
              <a:rPr lang="hr-HR" sz="4600" dirty="0" smtClean="0">
                <a:latin typeface="Segoe UI Semilight" panose="020B0402040204020203" pitchFamily="34" charset="0"/>
                <a:cs typeface="Segoe UI Semilight" panose="020B0402040204020203" pitchFamily="34" charset="0"/>
              </a:rPr>
              <a:t> </a:t>
            </a:r>
            <a:r>
              <a:rPr lang="hr-HR" sz="4600" dirty="0" err="1" smtClean="0">
                <a:latin typeface="Segoe UI Semilight" panose="020B0402040204020203" pitchFamily="34" charset="0"/>
                <a:cs typeface="Segoe UI Semilight" panose="020B0402040204020203" pitchFamily="34" charset="0"/>
              </a:rPr>
              <a:t>support</a:t>
            </a:r>
            <a:r>
              <a:rPr lang="hr-HR" sz="4600" dirty="0" smtClean="0">
                <a:latin typeface="Segoe UI Semilight" panose="020B0402040204020203" pitchFamily="34" charset="0"/>
                <a:cs typeface="Segoe UI Semilight" panose="020B0402040204020203" pitchFamily="34" charset="0"/>
              </a:rPr>
              <a:t> for </a:t>
            </a:r>
            <a:r>
              <a:rPr lang="hr-HR" sz="4600" dirty="0" err="1" smtClean="0">
                <a:latin typeface="Segoe UI Semilight" panose="020B0402040204020203" pitchFamily="34" charset="0"/>
                <a:cs typeface="Segoe UI Semilight" panose="020B0402040204020203" pitchFamily="34" charset="0"/>
              </a:rPr>
              <a:t>victims</a:t>
            </a:r>
            <a:r>
              <a:rPr lang="hr-HR" sz="4600" dirty="0" smtClean="0">
                <a:latin typeface="Segoe UI Semilight" panose="020B0402040204020203" pitchFamily="34" charset="0"/>
                <a:cs typeface="Segoe UI Semilight" panose="020B0402040204020203" pitchFamily="34" charset="0"/>
              </a:rPr>
              <a:t>, </a:t>
            </a:r>
            <a:r>
              <a:rPr lang="hr-HR" sz="4600" dirty="0" err="1" smtClean="0">
                <a:latin typeface="Segoe UI Semilight" panose="020B0402040204020203" pitchFamily="34" charset="0"/>
                <a:cs typeface="Segoe UI Semilight" panose="020B0402040204020203" pitchFamily="34" charset="0"/>
              </a:rPr>
              <a:t>witnesses</a:t>
            </a:r>
            <a:r>
              <a:rPr lang="hr-HR" sz="4600" dirty="0" smtClean="0">
                <a:latin typeface="Segoe UI Semilight" panose="020B0402040204020203" pitchFamily="34" charset="0"/>
                <a:cs typeface="Segoe UI Semilight" panose="020B0402040204020203" pitchFamily="34" charset="0"/>
              </a:rPr>
              <a:t> </a:t>
            </a:r>
            <a:r>
              <a:rPr lang="hr-HR" sz="4600" dirty="0" err="1" smtClean="0">
                <a:latin typeface="Segoe UI Semilight" panose="020B0402040204020203" pitchFamily="34" charset="0"/>
                <a:cs typeface="Segoe UI Semilight" panose="020B0402040204020203" pitchFamily="34" charset="0"/>
              </a:rPr>
              <a:t>and</a:t>
            </a:r>
            <a:r>
              <a:rPr lang="hr-HR" sz="4600" dirty="0" smtClean="0">
                <a:latin typeface="Segoe UI Semilight" panose="020B0402040204020203" pitchFamily="34" charset="0"/>
                <a:cs typeface="Segoe UI Semilight" panose="020B0402040204020203" pitchFamily="34" charset="0"/>
              </a:rPr>
              <a:t> </a:t>
            </a:r>
            <a:r>
              <a:rPr lang="hr-HR" sz="4600" dirty="0" err="1" smtClean="0">
                <a:latin typeface="Segoe UI Semilight" panose="020B0402040204020203" pitchFamily="34" charset="0"/>
                <a:cs typeface="Segoe UI Semilight" panose="020B0402040204020203" pitchFamily="34" charset="0"/>
              </a:rPr>
              <a:t>their</a:t>
            </a:r>
            <a:r>
              <a:rPr lang="hr-HR" sz="4600" dirty="0" smtClean="0">
                <a:latin typeface="Segoe UI Semilight" panose="020B0402040204020203" pitchFamily="34" charset="0"/>
                <a:cs typeface="Segoe UI Semilight" panose="020B0402040204020203" pitchFamily="34" charset="0"/>
              </a:rPr>
              <a:t> </a:t>
            </a:r>
            <a:r>
              <a:rPr lang="hr-HR" sz="4600" dirty="0" err="1" smtClean="0">
                <a:latin typeface="Segoe UI Semilight" panose="020B0402040204020203" pitchFamily="34" charset="0"/>
                <a:cs typeface="Segoe UI Semilight" panose="020B0402040204020203" pitchFamily="34" charset="0"/>
              </a:rPr>
              <a:t>family</a:t>
            </a:r>
            <a:r>
              <a:rPr lang="hr-HR" sz="4600" dirty="0" smtClean="0">
                <a:latin typeface="Segoe UI Semilight" panose="020B0402040204020203" pitchFamily="34" charset="0"/>
                <a:cs typeface="Segoe UI Semilight" panose="020B0402040204020203" pitchFamily="34" charset="0"/>
              </a:rPr>
              <a:t> </a:t>
            </a:r>
            <a:r>
              <a:rPr lang="hr-HR" sz="4600" dirty="0" err="1" smtClean="0">
                <a:latin typeface="Segoe UI Semilight" panose="020B0402040204020203" pitchFamily="34" charset="0"/>
                <a:cs typeface="Segoe UI Semilight" panose="020B0402040204020203" pitchFamily="34" charset="0"/>
              </a:rPr>
              <a:t>members</a:t>
            </a:r>
            <a:endParaRPr lang="hr-HR" sz="4600" dirty="0">
              <a:latin typeface="Segoe UI Semilight" panose="020B0402040204020203" pitchFamily="34" charset="0"/>
              <a:cs typeface="Segoe UI Semilight" panose="020B0402040204020203" pitchFamily="34" charset="0"/>
            </a:endParaRPr>
          </a:p>
          <a:p>
            <a:pPr>
              <a:buFont typeface="Wingdings" panose="05000000000000000000" pitchFamily="2" charset="2"/>
              <a:buChar char="§"/>
            </a:pPr>
            <a:endParaRPr lang="hr-HR" sz="4600" dirty="0">
              <a:latin typeface="Segoe UI Semilight" panose="020B0402040204020203" pitchFamily="34" charset="0"/>
              <a:cs typeface="Segoe UI Semilight" panose="020B0402040204020203" pitchFamily="34" charset="0"/>
            </a:endParaRPr>
          </a:p>
          <a:p>
            <a:pPr>
              <a:buFont typeface="Wingdings" panose="05000000000000000000" pitchFamily="2" charset="2"/>
              <a:buChar char="§"/>
            </a:pPr>
            <a:r>
              <a:rPr lang="hr-HR" sz="4600" dirty="0" err="1" smtClean="0">
                <a:latin typeface="Segoe UI Semilight" panose="020B0402040204020203" pitchFamily="34" charset="0"/>
                <a:cs typeface="Segoe UI Semilight" panose="020B0402040204020203" pitchFamily="34" charset="0"/>
              </a:rPr>
              <a:t>Practical</a:t>
            </a:r>
            <a:r>
              <a:rPr lang="hr-HR" sz="4600" dirty="0" smtClean="0">
                <a:latin typeface="Segoe UI Semilight" panose="020B0402040204020203" pitchFamily="34" charset="0"/>
                <a:cs typeface="Segoe UI Semilight" panose="020B0402040204020203" pitchFamily="34" charset="0"/>
              </a:rPr>
              <a:t> </a:t>
            </a:r>
            <a:r>
              <a:rPr lang="hr-HR" sz="4600" dirty="0" err="1" smtClean="0">
                <a:latin typeface="Segoe UI Semilight" panose="020B0402040204020203" pitchFamily="34" charset="0"/>
                <a:cs typeface="Segoe UI Semilight" panose="020B0402040204020203" pitchFamily="34" charset="0"/>
              </a:rPr>
              <a:t>information</a:t>
            </a:r>
            <a:r>
              <a:rPr lang="hr-HR" sz="4600" dirty="0" smtClean="0">
                <a:latin typeface="Segoe UI Semilight" panose="020B0402040204020203" pitchFamily="34" charset="0"/>
                <a:cs typeface="Segoe UI Semilight" panose="020B0402040204020203" pitchFamily="34" charset="0"/>
              </a:rPr>
              <a:t> </a:t>
            </a:r>
            <a:endParaRPr lang="hr-HR" sz="4600" dirty="0">
              <a:latin typeface="Segoe UI Semilight" panose="020B0402040204020203" pitchFamily="34" charset="0"/>
              <a:cs typeface="Segoe UI Semilight" panose="020B0402040204020203" pitchFamily="34" charset="0"/>
            </a:endParaRPr>
          </a:p>
          <a:p>
            <a:pPr>
              <a:buFont typeface="Wingdings" panose="05000000000000000000" pitchFamily="2" charset="2"/>
              <a:buChar char="§"/>
            </a:pPr>
            <a:endParaRPr lang="hr-HR" sz="4600" dirty="0">
              <a:latin typeface="Segoe UI Semilight" panose="020B0402040204020203" pitchFamily="34" charset="0"/>
              <a:cs typeface="Segoe UI Semilight" panose="020B0402040204020203" pitchFamily="34" charset="0"/>
            </a:endParaRPr>
          </a:p>
          <a:p>
            <a:pPr>
              <a:buFont typeface="Wingdings" panose="05000000000000000000" pitchFamily="2" charset="2"/>
              <a:buChar char="§"/>
            </a:pPr>
            <a:r>
              <a:rPr lang="hr-HR" sz="4600" dirty="0" err="1" smtClean="0">
                <a:latin typeface="Segoe UI Semilight" panose="020B0402040204020203" pitchFamily="34" charset="0"/>
                <a:cs typeface="Segoe UI Semilight" panose="020B0402040204020203" pitchFamily="34" charset="0"/>
              </a:rPr>
              <a:t>Referral</a:t>
            </a:r>
            <a:r>
              <a:rPr lang="hr-HR" sz="4600" dirty="0" smtClean="0">
                <a:latin typeface="Segoe UI Semilight" panose="020B0402040204020203" pitchFamily="34" charset="0"/>
                <a:cs typeface="Segoe UI Semilight" panose="020B0402040204020203" pitchFamily="34" charset="0"/>
              </a:rPr>
              <a:t> to </a:t>
            </a:r>
            <a:r>
              <a:rPr lang="hr-HR" sz="4600" dirty="0" err="1" smtClean="0">
                <a:latin typeface="Segoe UI Semilight" panose="020B0402040204020203" pitchFamily="34" charset="0"/>
                <a:cs typeface="Segoe UI Semilight" panose="020B0402040204020203" pitchFamily="34" charset="0"/>
              </a:rPr>
              <a:t>other</a:t>
            </a:r>
            <a:r>
              <a:rPr lang="hr-HR" sz="4600" dirty="0" smtClean="0">
                <a:latin typeface="Segoe UI Semilight" panose="020B0402040204020203" pitchFamily="34" charset="0"/>
                <a:cs typeface="Segoe UI Semilight" panose="020B0402040204020203" pitchFamily="34" charset="0"/>
              </a:rPr>
              <a:t> </a:t>
            </a:r>
            <a:r>
              <a:rPr lang="hr-HR" sz="4600" dirty="0" err="1" smtClean="0">
                <a:latin typeface="Segoe UI Semilight" panose="020B0402040204020203" pitchFamily="34" charset="0"/>
                <a:cs typeface="Segoe UI Semilight" panose="020B0402040204020203" pitchFamily="34" charset="0"/>
              </a:rPr>
              <a:t>NGOs</a:t>
            </a:r>
            <a:r>
              <a:rPr lang="hr-HR" sz="4600" dirty="0" smtClean="0">
                <a:latin typeface="Segoe UI Semilight" panose="020B0402040204020203" pitchFamily="34" charset="0"/>
                <a:cs typeface="Segoe UI Semilight" panose="020B0402040204020203" pitchFamily="34" charset="0"/>
              </a:rPr>
              <a:t> </a:t>
            </a:r>
            <a:r>
              <a:rPr lang="hr-HR" sz="4600" dirty="0" err="1" smtClean="0">
                <a:latin typeface="Segoe UI Semilight" panose="020B0402040204020203" pitchFamily="34" charset="0"/>
                <a:cs typeface="Segoe UI Semilight" panose="020B0402040204020203" pitchFamily="34" charset="0"/>
              </a:rPr>
              <a:t>and</a:t>
            </a:r>
            <a:r>
              <a:rPr lang="hr-HR" sz="4600" dirty="0" smtClean="0">
                <a:latin typeface="Segoe UI Semilight" panose="020B0402040204020203" pitchFamily="34" charset="0"/>
                <a:cs typeface="Segoe UI Semilight" panose="020B0402040204020203" pitchFamily="34" charset="0"/>
              </a:rPr>
              <a:t> </a:t>
            </a:r>
            <a:r>
              <a:rPr lang="hr-HR" sz="4600" dirty="0" err="1" smtClean="0">
                <a:latin typeface="Segoe UI Semilight" panose="020B0402040204020203" pitchFamily="34" charset="0"/>
                <a:cs typeface="Segoe UI Semilight" panose="020B0402040204020203" pitchFamily="34" charset="0"/>
              </a:rPr>
              <a:t>institutions</a:t>
            </a:r>
            <a:endParaRPr lang="hr-HR" sz="4600" dirty="0">
              <a:latin typeface="Segoe UI Semilight" panose="020B0402040204020203" pitchFamily="34" charset="0"/>
              <a:cs typeface="Segoe UI Semilight" panose="020B0402040204020203" pitchFamily="34" charset="0"/>
            </a:endParaRPr>
          </a:p>
          <a:p>
            <a:pPr>
              <a:buFont typeface="Wingdings" panose="05000000000000000000" pitchFamily="2" charset="2"/>
              <a:buChar char="§"/>
            </a:pPr>
            <a:endParaRPr lang="hr-HR" sz="4600" dirty="0">
              <a:latin typeface="Segoe UI Semilight" panose="020B0402040204020203" pitchFamily="34" charset="0"/>
              <a:cs typeface="Segoe UI Semilight" panose="020B0402040204020203" pitchFamily="34" charset="0"/>
            </a:endParaRPr>
          </a:p>
          <a:p>
            <a:pPr>
              <a:buFont typeface="Wingdings" panose="05000000000000000000" pitchFamily="2" charset="2"/>
              <a:buChar char="§"/>
            </a:pPr>
            <a:r>
              <a:rPr lang="en-US" sz="4600" dirty="0">
                <a:latin typeface="Segoe UI Semilight" panose="020B0402040204020203" pitchFamily="34" charset="0"/>
                <a:cs typeface="Segoe UI Semilight" panose="020B0402040204020203" pitchFamily="34" charset="0"/>
              </a:rPr>
              <a:t>Assistance in </a:t>
            </a:r>
            <a:r>
              <a:rPr lang="hr-HR" sz="4600" dirty="0" err="1" smtClean="0">
                <a:latin typeface="Segoe UI Semilight" panose="020B0402040204020203" pitchFamily="34" charset="0"/>
                <a:cs typeface="Segoe UI Semilight" panose="020B0402040204020203" pitchFamily="34" charset="0"/>
              </a:rPr>
              <a:t>preparing</a:t>
            </a:r>
            <a:r>
              <a:rPr lang="en-US" sz="4600" dirty="0" smtClean="0">
                <a:latin typeface="Segoe UI Semilight" panose="020B0402040204020203" pitchFamily="34" charset="0"/>
                <a:cs typeface="Segoe UI Semilight" panose="020B0402040204020203" pitchFamily="34" charset="0"/>
              </a:rPr>
              <a:t> </a:t>
            </a:r>
            <a:r>
              <a:rPr lang="en-US" sz="4600" dirty="0">
                <a:latin typeface="Segoe UI Semilight" panose="020B0402040204020203" pitchFamily="34" charset="0"/>
                <a:cs typeface="Segoe UI Semilight" panose="020B0402040204020203" pitchFamily="34" charset="0"/>
              </a:rPr>
              <a:t>the claim </a:t>
            </a:r>
            <a:r>
              <a:rPr lang="en-US" sz="4600" dirty="0" smtClean="0">
                <a:latin typeface="Segoe UI Semilight" panose="020B0402040204020203" pitchFamily="34" charset="0"/>
                <a:cs typeface="Segoe UI Semilight" panose="020B0402040204020203" pitchFamily="34" charset="0"/>
              </a:rPr>
              <a:t>for </a:t>
            </a:r>
            <a:r>
              <a:rPr lang="en-US" sz="4600" dirty="0">
                <a:latin typeface="Segoe UI Semilight" panose="020B0402040204020203" pitchFamily="34" charset="0"/>
                <a:cs typeface="Segoe UI Semilight" panose="020B0402040204020203" pitchFamily="34" charset="0"/>
              </a:rPr>
              <a:t>financial </a:t>
            </a:r>
            <a:r>
              <a:rPr lang="en-US" sz="4600" dirty="0" smtClean="0">
                <a:latin typeface="Segoe UI Semilight" panose="020B0402040204020203" pitchFamily="34" charset="0"/>
                <a:cs typeface="Segoe UI Semilight" panose="020B0402040204020203" pitchFamily="34" charset="0"/>
              </a:rPr>
              <a:t>compensation</a:t>
            </a:r>
            <a:endParaRPr lang="hr-HR" sz="4600" dirty="0" smtClean="0">
              <a:latin typeface="Segoe UI Semilight" panose="020B0402040204020203" pitchFamily="34" charset="0"/>
              <a:cs typeface="Segoe UI Semilight" panose="020B0402040204020203" pitchFamily="34" charset="0"/>
            </a:endParaRPr>
          </a:p>
          <a:p>
            <a:pPr>
              <a:buFont typeface="Wingdings" panose="05000000000000000000" pitchFamily="2" charset="2"/>
              <a:buChar char="§"/>
            </a:pPr>
            <a:endParaRPr lang="hr-HR" sz="4600" dirty="0" smtClean="0">
              <a:latin typeface="Segoe UI Semilight" panose="020B0402040204020203" pitchFamily="34" charset="0"/>
              <a:ea typeface="Open Sans"/>
              <a:cs typeface="Segoe UI Semilight" panose="020B0402040204020203" pitchFamily="34" charset="0"/>
            </a:endParaRPr>
          </a:p>
          <a:p>
            <a:pPr>
              <a:buFont typeface="Wingdings" panose="05000000000000000000" pitchFamily="2" charset="2"/>
              <a:buChar char="§"/>
            </a:pPr>
            <a:endParaRPr lang="hr-HR" sz="4600" dirty="0" smtClean="0">
              <a:latin typeface="Segoe UI Semilight" panose="020B0402040204020203" pitchFamily="34" charset="0"/>
              <a:ea typeface="Open Sans"/>
              <a:cs typeface="Segoe UI Semilight" panose="020B0402040204020203" pitchFamily="34" charset="0"/>
            </a:endParaRPr>
          </a:p>
          <a:p>
            <a:pPr marL="204105" indent="0">
              <a:buNone/>
            </a:pPr>
            <a:r>
              <a:rPr lang="hr-HR" sz="4800" dirty="0" smtClean="0">
                <a:solidFill>
                  <a:srgbClr val="000000"/>
                </a:solidFill>
                <a:latin typeface="Open Sans"/>
                <a:ea typeface="Open Sans"/>
                <a:cs typeface="Open Sans"/>
                <a:sym typeface="Open Sans"/>
              </a:rPr>
              <a:t>116 006 </a:t>
            </a:r>
            <a:r>
              <a:rPr lang="hr-HR" sz="4800" dirty="0" err="1" smtClean="0">
                <a:solidFill>
                  <a:srgbClr val="000000"/>
                </a:solidFill>
                <a:latin typeface="Open Sans"/>
                <a:ea typeface="Open Sans"/>
                <a:cs typeface="Open Sans"/>
                <a:sym typeface="Open Sans"/>
              </a:rPr>
              <a:t>helpline</a:t>
            </a:r>
            <a:r>
              <a:rPr lang="hr-HR" sz="4800" dirty="0" smtClean="0">
                <a:solidFill>
                  <a:srgbClr val="000000"/>
                </a:solidFill>
                <a:latin typeface="Open Sans"/>
                <a:ea typeface="Open Sans"/>
                <a:cs typeface="Open Sans"/>
                <a:sym typeface="Open Sans"/>
              </a:rPr>
              <a:t> is</a:t>
            </a:r>
            <a:r>
              <a:rPr lang="en-US" sz="4800" dirty="0" smtClean="0">
                <a:solidFill>
                  <a:srgbClr val="000000"/>
                </a:solidFill>
                <a:latin typeface="Open Sans"/>
                <a:ea typeface="Open Sans"/>
                <a:cs typeface="Open Sans"/>
                <a:sym typeface="Open Sans"/>
              </a:rPr>
              <a:t> </a:t>
            </a:r>
            <a:r>
              <a:rPr lang="hr-HR" sz="4800" b="1" dirty="0" err="1" smtClean="0">
                <a:solidFill>
                  <a:srgbClr val="000000"/>
                </a:solidFill>
                <a:latin typeface="Open Sans Bold"/>
                <a:ea typeface="Open Sans Bold"/>
                <a:cs typeface="Open Sans Bold"/>
                <a:sym typeface="Open Sans Bold"/>
              </a:rPr>
              <a:t>free</a:t>
            </a:r>
            <a:r>
              <a:rPr lang="hr-HR" sz="4800" dirty="0" smtClean="0">
                <a:solidFill>
                  <a:srgbClr val="000000"/>
                </a:solidFill>
                <a:latin typeface="Open Sans"/>
                <a:ea typeface="Open Sans"/>
                <a:cs typeface="Open Sans"/>
                <a:sym typeface="Open Sans"/>
              </a:rPr>
              <a:t>,</a:t>
            </a:r>
            <a:r>
              <a:rPr lang="en-US" sz="4800" dirty="0" smtClean="0">
                <a:solidFill>
                  <a:srgbClr val="000000"/>
                </a:solidFill>
                <a:latin typeface="Open Sans"/>
                <a:ea typeface="Open Sans"/>
                <a:cs typeface="Open Sans"/>
                <a:sym typeface="Open Sans"/>
              </a:rPr>
              <a:t> </a:t>
            </a:r>
            <a:r>
              <a:rPr lang="en-US" sz="4800" b="1" dirty="0" err="1" smtClean="0">
                <a:solidFill>
                  <a:srgbClr val="000000"/>
                </a:solidFill>
                <a:latin typeface="Open Sans Bold"/>
                <a:ea typeface="Open Sans Bold"/>
                <a:cs typeface="Open Sans Bold"/>
                <a:sym typeface="Open Sans Bold"/>
              </a:rPr>
              <a:t>ano</a:t>
            </a:r>
            <a:r>
              <a:rPr lang="hr-HR" sz="4800" b="1" dirty="0" err="1" smtClean="0">
                <a:solidFill>
                  <a:srgbClr val="000000"/>
                </a:solidFill>
                <a:latin typeface="Open Sans Bold"/>
                <a:ea typeface="Open Sans Bold"/>
                <a:cs typeface="Open Sans Bold"/>
                <a:sym typeface="Open Sans Bold"/>
              </a:rPr>
              <a:t>nymous</a:t>
            </a:r>
            <a:r>
              <a:rPr lang="en-US" sz="4800" dirty="0" smtClean="0">
                <a:solidFill>
                  <a:srgbClr val="000000"/>
                </a:solidFill>
                <a:latin typeface="Open Sans"/>
                <a:ea typeface="Open Sans"/>
                <a:cs typeface="Open Sans"/>
                <a:sym typeface="Open Sans"/>
              </a:rPr>
              <a:t>, </a:t>
            </a:r>
            <a:r>
              <a:rPr lang="hr-HR" sz="4800" dirty="0" err="1" smtClean="0">
                <a:solidFill>
                  <a:srgbClr val="000000"/>
                </a:solidFill>
                <a:latin typeface="Open Sans"/>
                <a:ea typeface="Open Sans"/>
                <a:cs typeface="Open Sans"/>
                <a:sym typeface="Open Sans"/>
              </a:rPr>
              <a:t>available</a:t>
            </a:r>
            <a:r>
              <a:rPr lang="en-US" sz="4800" dirty="0" smtClean="0">
                <a:solidFill>
                  <a:srgbClr val="000000"/>
                </a:solidFill>
                <a:latin typeface="Open Sans"/>
                <a:ea typeface="Open Sans"/>
                <a:cs typeface="Open Sans"/>
                <a:sym typeface="Open Sans"/>
              </a:rPr>
              <a:t> </a:t>
            </a:r>
            <a:r>
              <a:rPr lang="en-US" sz="4800" b="1" dirty="0">
                <a:solidFill>
                  <a:srgbClr val="000000"/>
                </a:solidFill>
                <a:latin typeface="Open Sans Bold"/>
                <a:ea typeface="Open Sans Bold"/>
                <a:cs typeface="Open Sans Bold"/>
                <a:sym typeface="Open Sans Bold"/>
              </a:rPr>
              <a:t>24/7</a:t>
            </a:r>
          </a:p>
          <a:p>
            <a:pPr>
              <a:buFont typeface="Wingdings" panose="05000000000000000000" pitchFamily="2" charset="2"/>
              <a:buChar char="§"/>
            </a:pPr>
            <a:endParaRPr lang="hr-HR" sz="4600" dirty="0">
              <a:latin typeface="Segoe UI Semilight" panose="020B0402040204020203" pitchFamily="34" charset="0"/>
              <a:cs typeface="Segoe UI Semilight" panose="020B0402040204020203" pitchFamily="34" charset="0"/>
            </a:endParaRPr>
          </a:p>
          <a:p>
            <a:pPr>
              <a:buFont typeface="Wingdings" panose="05000000000000000000" pitchFamily="2" charset="2"/>
              <a:buChar char="§"/>
            </a:pPr>
            <a:endParaRPr lang="hr-HR" dirty="0">
              <a:latin typeface="Segoe UI Semilight" panose="020B0402040204020203" pitchFamily="34" charset="0"/>
              <a:cs typeface="Segoe UI Semilight" panose="020B0402040204020203" pitchFamily="34" charset="0"/>
            </a:endParaRPr>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5362" y="8191500"/>
            <a:ext cx="2192641" cy="2095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Rezervirano mjesto sadržaja 5">
            <a:extLst>
              <a:ext uri="{FF2B5EF4-FFF2-40B4-BE49-F238E27FC236}">
                <a16:creationId xmlns:a16="http://schemas.microsoft.com/office/drawing/2014/main" xmlns="" id="{1979F00B-F323-C8D6-B0E8-C799526B31A9}"/>
              </a:ext>
            </a:extLst>
          </p:cNvPr>
          <p:cNvGraphicFramePr>
            <a:graphicFrameLocks/>
          </p:cNvGraphicFramePr>
          <p:nvPr>
            <p:extLst>
              <p:ext uri="{D42A27DB-BD31-4B8C-83A1-F6EECF244321}">
                <p14:modId xmlns:p14="http://schemas.microsoft.com/office/powerpoint/2010/main" val="3462870914"/>
              </p:ext>
            </p:extLst>
          </p:nvPr>
        </p:nvGraphicFramePr>
        <p:xfrm>
          <a:off x="10896600" y="2400300"/>
          <a:ext cx="6413500" cy="624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Zaobljeni pravokutnik 6"/>
          <p:cNvSpPr/>
          <p:nvPr/>
        </p:nvSpPr>
        <p:spPr>
          <a:xfrm>
            <a:off x="11734800" y="2247900"/>
            <a:ext cx="1016000" cy="1016000"/>
          </a:xfrm>
          <a:prstGeom prst="roundRect">
            <a:avLst>
              <a:gd name="adj" fmla="val 16670"/>
            </a:avLst>
          </a:prstGeom>
          <a:blipFill>
            <a:blip r:embed="rId9">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2">
              <a:alpha val="90000"/>
              <a:hueOff val="0"/>
              <a:satOff val="0"/>
              <a:lumOff val="0"/>
              <a:alphaOff val="0"/>
            </a:schemeClr>
          </a:effectRef>
          <a:fontRef idx="minor">
            <a:schemeClr val="lt1"/>
          </a:fontRef>
        </p:style>
      </p:sp>
      <p:pic>
        <p:nvPicPr>
          <p:cNvPr id="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230600" y="2628900"/>
            <a:ext cx="1419825" cy="1665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406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volonter.MPRHWS1758\Downloads\15171043_1251747511514584_2148941313277795990_n.png"/>
          <p:cNvPicPr>
            <a:picLocks noChangeAspect="1" noChangeArrowheads="1"/>
          </p:cNvPicPr>
          <p:nvPr/>
        </p:nvPicPr>
        <p:blipFill rotWithShape="1">
          <a:blip r:embed="rId2">
            <a:extLst>
              <a:ext uri="{28A0092B-C50C-407E-A947-70E740481C1C}">
                <a14:useLocalDpi xmlns:a14="http://schemas.microsoft.com/office/drawing/2010/main" val="0"/>
              </a:ext>
            </a:extLst>
          </a:blip>
          <a:srcRect l="-681" b="73700"/>
          <a:stretch/>
        </p:blipFill>
        <p:spPr bwMode="auto">
          <a:xfrm>
            <a:off x="-217038" y="823020"/>
            <a:ext cx="18505040" cy="1333947"/>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a:xfrm>
            <a:off x="914400" y="823020"/>
            <a:ext cx="16459200" cy="1303437"/>
          </a:xfrm>
        </p:spPr>
        <p:txBody>
          <a:bodyPr>
            <a:noAutofit/>
          </a:bodyPr>
          <a:lstStyle/>
          <a:p>
            <a:r>
              <a:rPr lang="hr-HR" sz="4800" dirty="0" smtClean="0">
                <a:solidFill>
                  <a:schemeClr val="bg1"/>
                </a:solidFill>
                <a:latin typeface="Segoe UI" panose="020B0502040204020203" pitchFamily="34" charset="0"/>
                <a:cs typeface="Segoe UI" panose="020B0502040204020203" pitchFamily="34" charset="0"/>
              </a:rPr>
              <a:t>National </a:t>
            </a:r>
            <a:r>
              <a:rPr lang="hr-HR" sz="4800" dirty="0" err="1" smtClean="0">
                <a:solidFill>
                  <a:schemeClr val="bg1"/>
                </a:solidFill>
                <a:latin typeface="Segoe UI" panose="020B0502040204020203" pitchFamily="34" charset="0"/>
                <a:cs typeface="Segoe UI" panose="020B0502040204020203" pitchFamily="34" charset="0"/>
              </a:rPr>
              <a:t>Call</a:t>
            </a:r>
            <a:r>
              <a:rPr lang="hr-HR" sz="4800" dirty="0" smtClean="0">
                <a:solidFill>
                  <a:schemeClr val="bg1"/>
                </a:solidFill>
                <a:latin typeface="Segoe UI" panose="020B0502040204020203" pitchFamily="34" charset="0"/>
                <a:cs typeface="Segoe UI" panose="020B0502040204020203" pitchFamily="34" charset="0"/>
              </a:rPr>
              <a:t> Centre for </a:t>
            </a:r>
            <a:r>
              <a:rPr lang="hr-HR" sz="4800" dirty="0" err="1" smtClean="0">
                <a:solidFill>
                  <a:schemeClr val="bg1"/>
                </a:solidFill>
                <a:latin typeface="Segoe UI" panose="020B0502040204020203" pitchFamily="34" charset="0"/>
                <a:cs typeface="Segoe UI" panose="020B0502040204020203" pitchFamily="34" charset="0"/>
              </a:rPr>
              <a:t>Victims</a:t>
            </a:r>
            <a:r>
              <a:rPr lang="hr-HR" sz="4800" dirty="0" smtClean="0">
                <a:solidFill>
                  <a:schemeClr val="bg1"/>
                </a:solidFill>
                <a:latin typeface="Segoe UI" panose="020B0502040204020203" pitchFamily="34" charset="0"/>
                <a:cs typeface="Segoe UI" panose="020B0502040204020203" pitchFamily="34" charset="0"/>
              </a:rPr>
              <a:t> </a:t>
            </a:r>
            <a:r>
              <a:rPr lang="hr-HR" sz="4800" dirty="0" err="1" smtClean="0">
                <a:solidFill>
                  <a:schemeClr val="bg1"/>
                </a:solidFill>
                <a:latin typeface="Segoe UI" panose="020B0502040204020203" pitchFamily="34" charset="0"/>
                <a:cs typeface="Segoe UI" panose="020B0502040204020203" pitchFamily="34" charset="0"/>
              </a:rPr>
              <a:t>of</a:t>
            </a:r>
            <a:r>
              <a:rPr lang="hr-HR" sz="4800" dirty="0" smtClean="0">
                <a:solidFill>
                  <a:schemeClr val="bg1"/>
                </a:solidFill>
                <a:latin typeface="Segoe UI" panose="020B0502040204020203" pitchFamily="34" charset="0"/>
                <a:cs typeface="Segoe UI" panose="020B0502040204020203" pitchFamily="34" charset="0"/>
              </a:rPr>
              <a:t> </a:t>
            </a:r>
            <a:r>
              <a:rPr lang="hr-HR" sz="4800" dirty="0" err="1" smtClean="0">
                <a:solidFill>
                  <a:schemeClr val="bg1"/>
                </a:solidFill>
                <a:latin typeface="Segoe UI" panose="020B0502040204020203" pitchFamily="34" charset="0"/>
                <a:cs typeface="Segoe UI" panose="020B0502040204020203" pitchFamily="34" charset="0"/>
              </a:rPr>
              <a:t>Crime</a:t>
            </a:r>
            <a:r>
              <a:rPr lang="hr-HR" sz="4800" dirty="0" smtClean="0">
                <a:solidFill>
                  <a:schemeClr val="bg1"/>
                </a:solidFill>
                <a:latin typeface="Segoe UI" panose="020B0502040204020203" pitchFamily="34" charset="0"/>
                <a:cs typeface="Segoe UI" panose="020B0502040204020203" pitchFamily="34" charset="0"/>
              </a:rPr>
              <a:t> – </a:t>
            </a:r>
            <a:r>
              <a:rPr lang="hr-HR" sz="4800" dirty="0">
                <a:solidFill>
                  <a:schemeClr val="bg1"/>
                </a:solidFill>
                <a:latin typeface="Segoe UI" panose="020B0502040204020203" pitchFamily="34" charset="0"/>
                <a:cs typeface="Segoe UI" panose="020B0502040204020203" pitchFamily="34" charset="0"/>
              </a:rPr>
              <a:t>116 006</a:t>
            </a:r>
          </a:p>
        </p:txBody>
      </p:sp>
      <p:sp>
        <p:nvSpPr>
          <p:cNvPr id="3" name="Rezervirano mjesto sadržaja 2"/>
          <p:cNvSpPr>
            <a:spLocks noGrp="1"/>
          </p:cNvSpPr>
          <p:nvPr>
            <p:ph idx="1"/>
          </p:nvPr>
        </p:nvSpPr>
        <p:spPr>
          <a:xfrm>
            <a:off x="1143000" y="2705100"/>
            <a:ext cx="9906000" cy="6781800"/>
          </a:xfrm>
        </p:spPr>
        <p:txBody>
          <a:bodyPr>
            <a:normAutofit fontScale="62500" lnSpcReduction="20000"/>
          </a:bodyPr>
          <a:lstStyle/>
          <a:p>
            <a:pPr marL="204105" indent="0">
              <a:buNone/>
            </a:pPr>
            <a:r>
              <a:rPr lang="en-US" sz="4600" b="1" dirty="0" smtClean="0">
                <a:latin typeface="Segoe UI Semilight" panose="020B0402040204020203" pitchFamily="34" charset="0"/>
                <a:cs typeface="Segoe UI Semilight" panose="020B0402040204020203" pitchFamily="34" charset="0"/>
              </a:rPr>
              <a:t>Challenges </a:t>
            </a:r>
            <a:r>
              <a:rPr lang="en-US" sz="4600" b="1" dirty="0">
                <a:latin typeface="Segoe UI Semilight" panose="020B0402040204020203" pitchFamily="34" charset="0"/>
                <a:cs typeface="Segoe UI Semilight" panose="020B0402040204020203" pitchFamily="34" charset="0"/>
              </a:rPr>
              <a:t>Faced by Women and Children with Disabilities</a:t>
            </a:r>
            <a:r>
              <a:rPr lang="en-US" sz="4600" b="1" dirty="0" smtClean="0">
                <a:latin typeface="Segoe UI Semilight" panose="020B0402040204020203" pitchFamily="34" charset="0"/>
                <a:cs typeface="Segoe UI Semilight" panose="020B0402040204020203" pitchFamily="34" charset="0"/>
              </a:rPr>
              <a:t>:</a:t>
            </a:r>
            <a:endParaRPr lang="hr-HR" sz="4600" b="1" dirty="0" smtClean="0">
              <a:latin typeface="Segoe UI Semilight" panose="020B0402040204020203" pitchFamily="34" charset="0"/>
              <a:cs typeface="Segoe UI Semilight" panose="020B0402040204020203" pitchFamily="34" charset="0"/>
            </a:endParaRPr>
          </a:p>
          <a:p>
            <a:pPr marL="204105" indent="0">
              <a:buNone/>
            </a:pPr>
            <a:endParaRPr lang="en-US" sz="4600" dirty="0">
              <a:latin typeface="Segoe UI Semilight" panose="020B0402040204020203" pitchFamily="34" charset="0"/>
              <a:cs typeface="Segoe UI Semilight" panose="020B0402040204020203" pitchFamily="34" charset="0"/>
            </a:endParaRPr>
          </a:p>
          <a:p>
            <a:pPr>
              <a:buFont typeface="Wingdings" panose="05000000000000000000" pitchFamily="2" charset="2"/>
              <a:buChar char="§"/>
            </a:pPr>
            <a:r>
              <a:rPr lang="en-US" sz="4600" dirty="0" smtClean="0">
                <a:latin typeface="Segoe UI Semilight" panose="020B0402040204020203" pitchFamily="34" charset="0"/>
                <a:cs typeface="Segoe UI Semilight" panose="020B0402040204020203" pitchFamily="34" charset="0"/>
              </a:rPr>
              <a:t>Increased </a:t>
            </a:r>
            <a:r>
              <a:rPr lang="en-US" sz="4600" dirty="0">
                <a:latin typeface="Segoe UI Semilight" panose="020B0402040204020203" pitchFamily="34" charset="0"/>
                <a:cs typeface="Segoe UI Semilight" panose="020B0402040204020203" pitchFamily="34" charset="0"/>
              </a:rPr>
              <a:t>vulnerability to various forms of violence (physical, sexual, emotional, financial abuse</a:t>
            </a:r>
            <a:r>
              <a:rPr lang="en-US" sz="4600" dirty="0" smtClean="0">
                <a:latin typeface="Segoe UI Semilight" panose="020B0402040204020203" pitchFamily="34" charset="0"/>
                <a:cs typeface="Segoe UI Semilight" panose="020B0402040204020203" pitchFamily="34" charset="0"/>
              </a:rPr>
              <a:t>)</a:t>
            </a:r>
            <a:endParaRPr lang="hr-HR" sz="4600" dirty="0" smtClean="0">
              <a:latin typeface="Segoe UI Semilight" panose="020B0402040204020203" pitchFamily="34" charset="0"/>
              <a:cs typeface="Segoe UI Semilight" panose="020B0402040204020203" pitchFamily="34" charset="0"/>
            </a:endParaRPr>
          </a:p>
          <a:p>
            <a:pPr>
              <a:buFont typeface="Wingdings" panose="05000000000000000000" pitchFamily="2" charset="2"/>
              <a:buChar char="§"/>
            </a:pPr>
            <a:endParaRPr lang="en-US" sz="4600" dirty="0">
              <a:latin typeface="Segoe UI Semilight" panose="020B0402040204020203" pitchFamily="34" charset="0"/>
              <a:cs typeface="Segoe UI Semilight" panose="020B0402040204020203" pitchFamily="34" charset="0"/>
            </a:endParaRPr>
          </a:p>
          <a:p>
            <a:pPr>
              <a:buFont typeface="Wingdings" panose="05000000000000000000" pitchFamily="2" charset="2"/>
              <a:buChar char="§"/>
            </a:pPr>
            <a:r>
              <a:rPr lang="en-US" sz="4600" dirty="0" smtClean="0">
                <a:latin typeface="Segoe UI Semilight" panose="020B0402040204020203" pitchFamily="34" charset="0"/>
                <a:cs typeface="Segoe UI Semilight" panose="020B0402040204020203" pitchFamily="34" charset="0"/>
              </a:rPr>
              <a:t>Physical </a:t>
            </a:r>
            <a:r>
              <a:rPr lang="en-US" sz="4600" dirty="0">
                <a:latin typeface="Segoe UI Semilight" panose="020B0402040204020203" pitchFamily="34" charset="0"/>
                <a:cs typeface="Segoe UI Semilight" panose="020B0402040204020203" pitchFamily="34" charset="0"/>
              </a:rPr>
              <a:t>or </a:t>
            </a:r>
            <a:r>
              <a:rPr lang="en-US" sz="4600" b="1" dirty="0">
                <a:latin typeface="Segoe UI Semilight" panose="020B0402040204020203" pitchFamily="34" charset="0"/>
                <a:cs typeface="Segoe UI Semilight" panose="020B0402040204020203" pitchFamily="34" charset="0"/>
              </a:rPr>
              <a:t>communication barriers </a:t>
            </a:r>
            <a:r>
              <a:rPr lang="en-US" sz="4600" dirty="0">
                <a:latin typeface="Segoe UI Semilight" panose="020B0402040204020203" pitchFamily="34" charset="0"/>
                <a:cs typeface="Segoe UI Semilight" panose="020B0402040204020203" pitchFamily="34" charset="0"/>
              </a:rPr>
              <a:t>that hinder access to victim support services (e.g., inaccessible facilities, lack of sign language interpreters, or difficulty understanding written materials</a:t>
            </a:r>
            <a:r>
              <a:rPr lang="en-US" sz="4600" dirty="0" smtClean="0">
                <a:latin typeface="Segoe UI Semilight" panose="020B0402040204020203" pitchFamily="34" charset="0"/>
                <a:cs typeface="Segoe UI Semilight" panose="020B0402040204020203" pitchFamily="34" charset="0"/>
              </a:rPr>
              <a:t>)</a:t>
            </a:r>
            <a:endParaRPr lang="hr-HR" sz="4600" dirty="0" smtClean="0">
              <a:latin typeface="Segoe UI Semilight" panose="020B0402040204020203" pitchFamily="34" charset="0"/>
              <a:cs typeface="Segoe UI Semilight" panose="020B0402040204020203" pitchFamily="34" charset="0"/>
            </a:endParaRPr>
          </a:p>
          <a:p>
            <a:pPr>
              <a:buFont typeface="Wingdings" panose="05000000000000000000" pitchFamily="2" charset="2"/>
              <a:buChar char="§"/>
            </a:pPr>
            <a:endParaRPr lang="en-US" sz="4600" dirty="0">
              <a:latin typeface="Segoe UI Semilight" panose="020B0402040204020203" pitchFamily="34" charset="0"/>
              <a:cs typeface="Segoe UI Semilight" panose="020B0402040204020203" pitchFamily="34" charset="0"/>
            </a:endParaRPr>
          </a:p>
          <a:p>
            <a:pPr>
              <a:buFont typeface="Wingdings" panose="05000000000000000000" pitchFamily="2" charset="2"/>
              <a:buChar char="§"/>
            </a:pPr>
            <a:r>
              <a:rPr lang="en-US" sz="4600" dirty="0" smtClean="0">
                <a:latin typeface="Segoe UI Semilight" panose="020B0402040204020203" pitchFamily="34" charset="0"/>
                <a:cs typeface="Segoe UI Semilight" panose="020B0402040204020203" pitchFamily="34" charset="0"/>
              </a:rPr>
              <a:t>Social </a:t>
            </a:r>
            <a:r>
              <a:rPr lang="en-US" sz="4600" dirty="0">
                <a:latin typeface="Segoe UI Semilight" panose="020B0402040204020203" pitchFamily="34" charset="0"/>
                <a:cs typeface="Segoe UI Semilight" panose="020B0402040204020203" pitchFamily="34" charset="0"/>
              </a:rPr>
              <a:t>stigma and discrimination that can silence their experiences or make it harder for them to seek </a:t>
            </a:r>
            <a:r>
              <a:rPr lang="en-US" sz="4600" dirty="0" smtClean="0">
                <a:latin typeface="Segoe UI Semilight" panose="020B0402040204020203" pitchFamily="34" charset="0"/>
                <a:cs typeface="Segoe UI Semilight" panose="020B0402040204020203" pitchFamily="34" charset="0"/>
              </a:rPr>
              <a:t>help</a:t>
            </a:r>
            <a:endParaRPr lang="hr-HR" sz="4600" dirty="0" smtClean="0">
              <a:latin typeface="Segoe UI Semilight" panose="020B0402040204020203" pitchFamily="34" charset="0"/>
              <a:cs typeface="Segoe UI Semilight" panose="020B0402040204020203" pitchFamily="34" charset="0"/>
            </a:endParaRPr>
          </a:p>
          <a:p>
            <a:pPr>
              <a:buFont typeface="Wingdings" panose="05000000000000000000" pitchFamily="2" charset="2"/>
              <a:buChar char="§"/>
            </a:pPr>
            <a:endParaRPr lang="en-US" sz="4600" dirty="0">
              <a:latin typeface="Segoe UI Semilight" panose="020B0402040204020203" pitchFamily="34" charset="0"/>
              <a:cs typeface="Segoe UI Semilight" panose="020B0402040204020203" pitchFamily="34" charset="0"/>
            </a:endParaRPr>
          </a:p>
          <a:p>
            <a:pPr>
              <a:buFont typeface="Wingdings" panose="05000000000000000000" pitchFamily="2" charset="2"/>
              <a:buChar char="§"/>
            </a:pPr>
            <a:r>
              <a:rPr lang="en-US" sz="4600" dirty="0" smtClean="0">
                <a:latin typeface="Segoe UI Semilight" panose="020B0402040204020203" pitchFamily="34" charset="0"/>
                <a:cs typeface="Segoe UI Semilight" panose="020B0402040204020203" pitchFamily="34" charset="0"/>
              </a:rPr>
              <a:t>Isolation</a:t>
            </a:r>
            <a:r>
              <a:rPr lang="en-US" sz="4600" dirty="0">
                <a:latin typeface="Segoe UI Semilight" panose="020B0402040204020203" pitchFamily="34" charset="0"/>
                <a:cs typeface="Segoe UI Semilight" panose="020B0402040204020203" pitchFamily="34" charset="0"/>
              </a:rPr>
              <a:t>, including dependence on caregivers or family members who may be abusers or fail to provide necessary support.</a:t>
            </a:r>
          </a:p>
          <a:p>
            <a:pPr>
              <a:buFont typeface="Wingdings" panose="05000000000000000000" pitchFamily="2" charset="2"/>
              <a:buChar char="§"/>
            </a:pPr>
            <a:endParaRPr lang="hr-HR" sz="4600" dirty="0">
              <a:latin typeface="Segoe UI Semilight" panose="020B0402040204020203" pitchFamily="34" charset="0"/>
              <a:cs typeface="Segoe UI Semilight" panose="020B0402040204020203" pitchFamily="34" charset="0"/>
            </a:endParaRPr>
          </a:p>
          <a:p>
            <a:pPr>
              <a:buFont typeface="Wingdings" panose="05000000000000000000" pitchFamily="2" charset="2"/>
              <a:buChar char="§"/>
            </a:pPr>
            <a:endParaRPr lang="hr-HR" dirty="0">
              <a:latin typeface="Segoe UI Semilight" panose="020B0402040204020203" pitchFamily="34" charset="0"/>
              <a:cs typeface="Segoe UI Semilight" panose="020B0402040204020203" pitchFamily="34" charset="0"/>
            </a:endParaRPr>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5362" y="8191500"/>
            <a:ext cx="2192641" cy="2095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Rezervirano mjesto sadržaja 5">
            <a:extLst>
              <a:ext uri="{FF2B5EF4-FFF2-40B4-BE49-F238E27FC236}">
                <a16:creationId xmlns:a16="http://schemas.microsoft.com/office/drawing/2014/main" xmlns="" id="{1979F00B-F323-C8D6-B0E8-C799526B31A9}"/>
              </a:ext>
            </a:extLst>
          </p:cNvPr>
          <p:cNvGraphicFramePr>
            <a:graphicFrameLocks/>
          </p:cNvGraphicFramePr>
          <p:nvPr>
            <p:extLst>
              <p:ext uri="{D42A27DB-BD31-4B8C-83A1-F6EECF244321}">
                <p14:modId xmlns:p14="http://schemas.microsoft.com/office/powerpoint/2010/main" val="4274358922"/>
              </p:ext>
            </p:extLst>
          </p:nvPr>
        </p:nvGraphicFramePr>
        <p:xfrm>
          <a:off x="11201400" y="2705100"/>
          <a:ext cx="6413500" cy="624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481769" y="3086100"/>
            <a:ext cx="1419825" cy="1665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aobljeni pravokutnik 11"/>
          <p:cNvSpPr/>
          <p:nvPr/>
        </p:nvSpPr>
        <p:spPr>
          <a:xfrm>
            <a:off x="12039600" y="2400300"/>
            <a:ext cx="1016000" cy="1016000"/>
          </a:xfrm>
          <a:prstGeom prst="roundRect">
            <a:avLst>
              <a:gd name="adj" fmla="val 16670"/>
            </a:avLst>
          </a:prstGeom>
          <a:blipFill>
            <a:blip r:embed="rId10">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2">
              <a:alpha val="90000"/>
              <a:hueOff val="0"/>
              <a:satOff val="0"/>
              <a:lumOff val="0"/>
              <a:alphaOff val="0"/>
            </a:schemeClr>
          </a:effectRef>
          <a:fontRef idx="minor">
            <a:schemeClr val="lt1"/>
          </a:fontRef>
        </p:style>
      </p:sp>
    </p:spTree>
    <p:extLst>
      <p:ext uri="{BB962C8B-B14F-4D97-AF65-F5344CB8AC3E}">
        <p14:creationId xmlns:p14="http://schemas.microsoft.com/office/powerpoint/2010/main" val="3720496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6F7"/>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265582" y="4031784"/>
            <a:ext cx="10306050" cy="2242481"/>
            <a:chOff x="0" y="0"/>
            <a:chExt cx="2714351" cy="590612"/>
          </a:xfrm>
        </p:grpSpPr>
        <p:sp>
          <p:nvSpPr>
            <p:cNvPr id="3" name="Freeform 3"/>
            <p:cNvSpPr/>
            <p:nvPr/>
          </p:nvSpPr>
          <p:spPr>
            <a:xfrm>
              <a:off x="0" y="0"/>
              <a:ext cx="2714351" cy="590612"/>
            </a:xfrm>
            <a:custGeom>
              <a:avLst/>
              <a:gdLst/>
              <a:ahLst/>
              <a:cxnLst/>
              <a:rect l="l" t="t" r="r" b="b"/>
              <a:pathLst>
                <a:path w="2714351" h="590612">
                  <a:moveTo>
                    <a:pt x="38311" y="0"/>
                  </a:moveTo>
                  <a:lnTo>
                    <a:pt x="2676039" y="0"/>
                  </a:lnTo>
                  <a:cubicBezTo>
                    <a:pt x="2697198" y="0"/>
                    <a:pt x="2714351" y="17153"/>
                    <a:pt x="2714351" y="38311"/>
                  </a:cubicBezTo>
                  <a:lnTo>
                    <a:pt x="2714351" y="552301"/>
                  </a:lnTo>
                  <a:cubicBezTo>
                    <a:pt x="2714351" y="573460"/>
                    <a:pt x="2697198" y="590612"/>
                    <a:pt x="2676039" y="590612"/>
                  </a:cubicBezTo>
                  <a:lnTo>
                    <a:pt x="38311" y="590612"/>
                  </a:lnTo>
                  <a:cubicBezTo>
                    <a:pt x="17153" y="590612"/>
                    <a:pt x="0" y="573460"/>
                    <a:pt x="0" y="552301"/>
                  </a:cubicBezTo>
                  <a:lnTo>
                    <a:pt x="0" y="38311"/>
                  </a:lnTo>
                  <a:cubicBezTo>
                    <a:pt x="0" y="17153"/>
                    <a:pt x="17153" y="0"/>
                    <a:pt x="38311" y="0"/>
                  </a:cubicBezTo>
                  <a:close/>
                </a:path>
              </a:pathLst>
            </a:custGeom>
            <a:solidFill>
              <a:srgbClr val="BF3434"/>
            </a:solidFill>
          </p:spPr>
        </p:sp>
        <p:sp>
          <p:nvSpPr>
            <p:cNvPr id="4" name="TextBox 4"/>
            <p:cNvSpPr txBox="1"/>
            <p:nvPr/>
          </p:nvSpPr>
          <p:spPr>
            <a:xfrm>
              <a:off x="0" y="-38100"/>
              <a:ext cx="2714351" cy="628712"/>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4572000" y="81719"/>
            <a:ext cx="10287000" cy="1115690"/>
          </a:xfrm>
          <a:prstGeom prst="rect">
            <a:avLst/>
          </a:prstGeom>
        </p:spPr>
        <p:txBody>
          <a:bodyPr wrap="square" lIns="0" tIns="0" rIns="0" bIns="0" rtlCol="0" anchor="t">
            <a:spAutoFit/>
          </a:bodyPr>
          <a:lstStyle/>
          <a:p>
            <a:pPr algn="ctr">
              <a:lnSpc>
                <a:spcPts val="9800"/>
              </a:lnSpc>
            </a:pPr>
            <a:r>
              <a:rPr lang="hr-HR" sz="5400" dirty="0" err="1" smtClean="0">
                <a:solidFill>
                  <a:srgbClr val="000000"/>
                </a:solidFill>
                <a:latin typeface="Roboto"/>
                <a:ea typeface="Roboto"/>
                <a:cs typeface="Roboto"/>
                <a:sym typeface="Roboto"/>
              </a:rPr>
              <a:t>About</a:t>
            </a:r>
            <a:r>
              <a:rPr lang="hr-HR" sz="5400" dirty="0" smtClean="0">
                <a:solidFill>
                  <a:srgbClr val="000000"/>
                </a:solidFill>
                <a:latin typeface="Roboto"/>
                <a:ea typeface="Roboto"/>
                <a:cs typeface="Roboto"/>
                <a:sym typeface="Roboto"/>
              </a:rPr>
              <a:t> </a:t>
            </a:r>
            <a:r>
              <a:rPr lang="hr-HR" sz="5400" dirty="0" err="1" smtClean="0">
                <a:solidFill>
                  <a:srgbClr val="000000"/>
                </a:solidFill>
                <a:latin typeface="Roboto"/>
                <a:ea typeface="Roboto"/>
                <a:cs typeface="Roboto"/>
                <a:sym typeface="Roboto"/>
              </a:rPr>
              <a:t>the</a:t>
            </a:r>
            <a:r>
              <a:rPr lang="hr-HR" sz="5400" dirty="0" smtClean="0">
                <a:solidFill>
                  <a:srgbClr val="000000"/>
                </a:solidFill>
                <a:latin typeface="Roboto"/>
                <a:ea typeface="Roboto"/>
                <a:cs typeface="Roboto"/>
                <a:sym typeface="Roboto"/>
              </a:rPr>
              <a:t> </a:t>
            </a:r>
            <a:r>
              <a:rPr lang="hr-HR" sz="5400" dirty="0" err="1" smtClean="0">
                <a:solidFill>
                  <a:srgbClr val="000000"/>
                </a:solidFill>
                <a:latin typeface="Roboto"/>
                <a:ea typeface="Roboto"/>
                <a:cs typeface="Roboto"/>
                <a:sym typeface="Roboto"/>
              </a:rPr>
              <a:t>project</a:t>
            </a:r>
            <a:endParaRPr lang="en-US" sz="5400" dirty="0">
              <a:solidFill>
                <a:srgbClr val="000000"/>
              </a:solidFill>
              <a:latin typeface="Roboto"/>
              <a:ea typeface="Roboto"/>
              <a:cs typeface="Roboto"/>
              <a:sym typeface="Roboto"/>
            </a:endParaRPr>
          </a:p>
        </p:txBody>
      </p:sp>
      <p:sp>
        <p:nvSpPr>
          <p:cNvPr id="6" name="Freeform 6"/>
          <p:cNvSpPr/>
          <p:nvPr/>
        </p:nvSpPr>
        <p:spPr>
          <a:xfrm rot="-10800000">
            <a:off x="4114800" y="1381830"/>
            <a:ext cx="11526618" cy="504290"/>
          </a:xfrm>
          <a:custGeom>
            <a:avLst/>
            <a:gdLst/>
            <a:ahLst/>
            <a:cxnLst/>
            <a:rect l="l" t="t" r="r" b="b"/>
            <a:pathLst>
              <a:path w="11526618" h="504290">
                <a:moveTo>
                  <a:pt x="0" y="0"/>
                </a:moveTo>
                <a:lnTo>
                  <a:pt x="11526618" y="0"/>
                </a:lnTo>
                <a:lnTo>
                  <a:pt x="11526618" y="504289"/>
                </a:lnTo>
                <a:lnTo>
                  <a:pt x="0" y="50428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grpSp>
        <p:nvGrpSpPr>
          <p:cNvPr id="7" name="Group 7"/>
          <p:cNvGrpSpPr/>
          <p:nvPr/>
        </p:nvGrpSpPr>
        <p:grpSpPr>
          <a:xfrm rot="-10800000">
            <a:off x="2146027" y="2333276"/>
            <a:ext cx="15456171" cy="3015042"/>
            <a:chOff x="0" y="0"/>
            <a:chExt cx="4032382" cy="845031"/>
          </a:xfrm>
        </p:grpSpPr>
        <p:sp>
          <p:nvSpPr>
            <p:cNvPr id="8" name="Freeform 8"/>
            <p:cNvSpPr/>
            <p:nvPr/>
          </p:nvSpPr>
          <p:spPr>
            <a:xfrm>
              <a:off x="0" y="0"/>
              <a:ext cx="4032382" cy="845031"/>
            </a:xfrm>
            <a:custGeom>
              <a:avLst/>
              <a:gdLst/>
              <a:ahLst/>
              <a:cxnLst/>
              <a:rect l="l" t="t" r="r" b="b"/>
              <a:pathLst>
                <a:path w="4032382" h="845031">
                  <a:moveTo>
                    <a:pt x="25789" y="0"/>
                  </a:moveTo>
                  <a:lnTo>
                    <a:pt x="4006593" y="0"/>
                  </a:lnTo>
                  <a:cubicBezTo>
                    <a:pt x="4013433" y="0"/>
                    <a:pt x="4019992" y="2717"/>
                    <a:pt x="4024828" y="7553"/>
                  </a:cubicBezTo>
                  <a:cubicBezTo>
                    <a:pt x="4029665" y="12390"/>
                    <a:pt x="4032382" y="18949"/>
                    <a:pt x="4032382" y="25789"/>
                  </a:cubicBezTo>
                  <a:lnTo>
                    <a:pt x="4032382" y="819242"/>
                  </a:lnTo>
                  <a:cubicBezTo>
                    <a:pt x="4032382" y="826082"/>
                    <a:pt x="4029665" y="832642"/>
                    <a:pt x="4024828" y="837478"/>
                  </a:cubicBezTo>
                  <a:cubicBezTo>
                    <a:pt x="4019992" y="842314"/>
                    <a:pt x="4013433" y="845031"/>
                    <a:pt x="4006593" y="845031"/>
                  </a:cubicBezTo>
                  <a:lnTo>
                    <a:pt x="25789" y="845031"/>
                  </a:lnTo>
                  <a:cubicBezTo>
                    <a:pt x="18949" y="845031"/>
                    <a:pt x="12390" y="842314"/>
                    <a:pt x="7553" y="837478"/>
                  </a:cubicBezTo>
                  <a:cubicBezTo>
                    <a:pt x="2717" y="832642"/>
                    <a:pt x="0" y="826082"/>
                    <a:pt x="0" y="819242"/>
                  </a:cubicBezTo>
                  <a:lnTo>
                    <a:pt x="0" y="25789"/>
                  </a:lnTo>
                  <a:cubicBezTo>
                    <a:pt x="0" y="18949"/>
                    <a:pt x="2717" y="12390"/>
                    <a:pt x="7553" y="7553"/>
                  </a:cubicBezTo>
                  <a:cubicBezTo>
                    <a:pt x="12390" y="2717"/>
                    <a:pt x="18949" y="0"/>
                    <a:pt x="25789" y="0"/>
                  </a:cubicBezTo>
                  <a:close/>
                </a:path>
              </a:pathLst>
            </a:custGeom>
            <a:solidFill>
              <a:srgbClr val="BF3434"/>
            </a:solidFill>
          </p:spPr>
        </p:sp>
        <p:sp>
          <p:nvSpPr>
            <p:cNvPr id="9" name="TextBox 9"/>
            <p:cNvSpPr txBox="1"/>
            <p:nvPr/>
          </p:nvSpPr>
          <p:spPr>
            <a:xfrm>
              <a:off x="0" y="-38100"/>
              <a:ext cx="4032382" cy="883131"/>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2743200" y="2334672"/>
            <a:ext cx="14519227" cy="3013646"/>
          </a:xfrm>
          <a:prstGeom prst="rect">
            <a:avLst/>
          </a:prstGeom>
        </p:spPr>
        <p:txBody>
          <a:bodyPr lIns="0" tIns="0" rIns="0" bIns="0" rtlCol="0" anchor="t">
            <a:spAutoFit/>
          </a:bodyPr>
          <a:lstStyle/>
          <a:p>
            <a:pPr>
              <a:lnSpc>
                <a:spcPts val="4786"/>
              </a:lnSpc>
            </a:pPr>
            <a:r>
              <a:rPr lang="en-US" sz="2400" dirty="0" err="1" smtClean="0">
                <a:solidFill>
                  <a:srgbClr val="FFFFFF"/>
                </a:solidFill>
                <a:latin typeface="Open Sans"/>
                <a:ea typeface="Open Sans"/>
                <a:cs typeface="Open Sans"/>
                <a:sym typeface="Open Sans"/>
              </a:rPr>
              <a:t>Proje</a:t>
            </a:r>
            <a:r>
              <a:rPr lang="hr-HR" sz="2400" dirty="0" smtClean="0">
                <a:solidFill>
                  <a:srgbClr val="FFFFFF"/>
                </a:solidFill>
                <a:latin typeface="Open Sans"/>
                <a:ea typeface="Open Sans"/>
                <a:cs typeface="Open Sans"/>
                <a:sym typeface="Open Sans"/>
              </a:rPr>
              <a:t>c</a:t>
            </a:r>
            <a:r>
              <a:rPr lang="en-US" sz="2400" dirty="0" smtClean="0">
                <a:solidFill>
                  <a:srgbClr val="FFFFFF"/>
                </a:solidFill>
                <a:latin typeface="Open Sans"/>
                <a:ea typeface="Open Sans"/>
                <a:cs typeface="Open Sans"/>
                <a:sym typeface="Open Sans"/>
              </a:rPr>
              <a:t>t </a:t>
            </a:r>
            <a:r>
              <a:rPr lang="en-US" sz="2400" i="1" dirty="0">
                <a:solidFill>
                  <a:srgbClr val="FFFFFF"/>
                </a:solidFill>
                <a:latin typeface="Open Sans Italics"/>
                <a:ea typeface="Open Sans Italics"/>
                <a:cs typeface="Open Sans Italics"/>
                <a:sym typeface="Open Sans Italics"/>
              </a:rPr>
              <a:t>“Changing the Accessibility of Tools for Victims</a:t>
            </a:r>
            <a:r>
              <a:rPr lang="en-US" sz="2400" dirty="0">
                <a:solidFill>
                  <a:srgbClr val="FFFFFF"/>
                </a:solidFill>
                <a:latin typeface="Open Sans"/>
                <a:ea typeface="Open Sans"/>
                <a:cs typeface="Open Sans"/>
                <a:sym typeface="Open Sans"/>
              </a:rPr>
              <a:t>” (CHAT for Victims) </a:t>
            </a:r>
            <a:r>
              <a:rPr lang="en-US" sz="2400" dirty="0">
                <a:solidFill>
                  <a:srgbClr val="FFFFFF"/>
                </a:solidFill>
                <a:latin typeface="Open Sans"/>
                <a:ea typeface="Open Sans"/>
                <a:cs typeface="Open Sans"/>
                <a:sym typeface="Open Sans"/>
              </a:rPr>
              <a:t>is an European project that aims to improve the support system for victims of crime who are persons with disabilities by implementing a </a:t>
            </a:r>
            <a:r>
              <a:rPr lang="en-US" sz="2400" b="1" dirty="0">
                <a:solidFill>
                  <a:srgbClr val="FFFFFF"/>
                </a:solidFill>
                <a:latin typeface="Open Sans"/>
                <a:ea typeface="Open Sans"/>
                <a:cs typeface="Open Sans"/>
                <a:sym typeface="Open Sans"/>
              </a:rPr>
              <a:t>live chat service </a:t>
            </a:r>
            <a:r>
              <a:rPr lang="en-US" sz="2400" dirty="0">
                <a:solidFill>
                  <a:srgbClr val="FFFFFF"/>
                </a:solidFill>
                <a:latin typeface="Open Sans"/>
                <a:ea typeface="Open Sans"/>
                <a:cs typeface="Open Sans"/>
                <a:sym typeface="Open Sans"/>
              </a:rPr>
              <a:t>that is </a:t>
            </a:r>
            <a:r>
              <a:rPr lang="en-US" sz="2400" b="1" dirty="0" smtClean="0">
                <a:solidFill>
                  <a:srgbClr val="FFFFFF"/>
                </a:solidFill>
                <a:latin typeface="Open Sans"/>
                <a:ea typeface="Open Sans"/>
                <a:cs typeface="Open Sans"/>
                <a:sym typeface="Open Sans"/>
              </a:rPr>
              <a:t>accessible</a:t>
            </a:r>
            <a:r>
              <a:rPr lang="hr-HR" sz="2400" dirty="0" smtClean="0">
                <a:solidFill>
                  <a:srgbClr val="FFFFFF"/>
                </a:solidFill>
                <a:latin typeface="Open Sans"/>
                <a:ea typeface="Open Sans"/>
                <a:cs typeface="Open Sans"/>
                <a:sym typeface="Open Sans"/>
              </a:rPr>
              <a:t> </a:t>
            </a:r>
            <a:r>
              <a:rPr lang="en-US" sz="2400" dirty="0" smtClean="0">
                <a:solidFill>
                  <a:srgbClr val="FFFFFF"/>
                </a:solidFill>
                <a:latin typeface="Open Sans"/>
                <a:ea typeface="Open Sans"/>
                <a:cs typeface="Open Sans"/>
                <a:sym typeface="Open Sans"/>
              </a:rPr>
              <a:t>to </a:t>
            </a:r>
            <a:r>
              <a:rPr lang="en-US" sz="2400" dirty="0">
                <a:solidFill>
                  <a:srgbClr val="FFFFFF"/>
                </a:solidFill>
                <a:latin typeface="Open Sans"/>
                <a:ea typeface="Open Sans"/>
                <a:cs typeface="Open Sans"/>
                <a:sym typeface="Open Sans"/>
              </a:rPr>
              <a:t>persons with disabilities, with emphasis on </a:t>
            </a:r>
            <a:r>
              <a:rPr lang="en-US" sz="2400" b="1" dirty="0">
                <a:solidFill>
                  <a:srgbClr val="FFFFFF"/>
                </a:solidFill>
                <a:latin typeface="Open Sans"/>
                <a:ea typeface="Open Sans"/>
                <a:cs typeface="Open Sans"/>
                <a:sym typeface="Open Sans"/>
              </a:rPr>
              <a:t>persons with hearing, speech and sight impairments, as well as intellectual and psychosocial </a:t>
            </a:r>
            <a:r>
              <a:rPr lang="en-US" sz="2400" dirty="0" smtClean="0">
                <a:solidFill>
                  <a:srgbClr val="FFFFFF"/>
                </a:solidFill>
                <a:latin typeface="Open Sans"/>
                <a:ea typeface="Open Sans"/>
                <a:cs typeface="Open Sans"/>
                <a:sym typeface="Open Sans"/>
              </a:rPr>
              <a:t>disabilities.</a:t>
            </a:r>
            <a:r>
              <a:rPr lang="hr-HR" sz="2400" dirty="0" smtClean="0">
                <a:solidFill>
                  <a:srgbClr val="FFFFFF"/>
                </a:solidFill>
                <a:latin typeface="Open Sans"/>
                <a:ea typeface="Open Sans"/>
                <a:cs typeface="Open Sans"/>
                <a:sym typeface="Open Sans"/>
              </a:rPr>
              <a:t>.</a:t>
            </a:r>
            <a:r>
              <a:rPr lang="en-US" sz="2400" dirty="0" smtClean="0">
                <a:solidFill>
                  <a:srgbClr val="FFFFFF"/>
                </a:solidFill>
                <a:latin typeface="Open Sans"/>
                <a:ea typeface="Open Sans"/>
                <a:cs typeface="Open Sans"/>
                <a:sym typeface="Open Sans"/>
              </a:rPr>
              <a:t> </a:t>
            </a:r>
            <a:endParaRPr lang="en-US" sz="3049" dirty="0">
              <a:solidFill>
                <a:srgbClr val="FFFFFF"/>
              </a:solidFill>
              <a:latin typeface="Open Sans"/>
              <a:ea typeface="Open Sans"/>
              <a:cs typeface="Open Sans"/>
              <a:sym typeface="Open Sans"/>
            </a:endParaRPr>
          </a:p>
        </p:txBody>
      </p:sp>
      <p:sp>
        <p:nvSpPr>
          <p:cNvPr id="11" name="Freeform 7"/>
          <p:cNvSpPr/>
          <p:nvPr/>
        </p:nvSpPr>
        <p:spPr>
          <a:xfrm flipV="1">
            <a:off x="2723775" y="5410618"/>
            <a:ext cx="15105888" cy="2089410"/>
          </a:xfrm>
          <a:custGeom>
            <a:avLst/>
            <a:gdLst/>
            <a:ahLst/>
            <a:cxnLst/>
            <a:rect l="l" t="t" r="r" b="b"/>
            <a:pathLst>
              <a:path w="15267344" h="2416223">
                <a:moveTo>
                  <a:pt x="0" y="2416223"/>
                </a:moveTo>
                <a:lnTo>
                  <a:pt x="15267345" y="2416223"/>
                </a:lnTo>
                <a:lnTo>
                  <a:pt x="15267345" y="0"/>
                </a:lnTo>
                <a:lnTo>
                  <a:pt x="0" y="0"/>
                </a:lnTo>
                <a:lnTo>
                  <a:pt x="0" y="2416223"/>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TextBox 8"/>
          <p:cNvSpPr txBox="1"/>
          <p:nvPr/>
        </p:nvSpPr>
        <p:spPr>
          <a:xfrm>
            <a:off x="3375521" y="5484258"/>
            <a:ext cx="14093467" cy="1795363"/>
          </a:xfrm>
          <a:prstGeom prst="rect">
            <a:avLst/>
          </a:prstGeom>
        </p:spPr>
        <p:txBody>
          <a:bodyPr lIns="0" tIns="0" rIns="0" bIns="0" rtlCol="0" anchor="t">
            <a:spAutoFit/>
          </a:bodyPr>
          <a:lstStyle/>
          <a:p>
            <a:pPr marL="539749" lvl="1" indent="-269875" algn="just">
              <a:lnSpc>
                <a:spcPts val="3499"/>
              </a:lnSpc>
              <a:buFont typeface="Arial"/>
              <a:buChar char="•"/>
            </a:pPr>
            <a:r>
              <a:rPr lang="en-US" sz="2400" dirty="0">
                <a:solidFill>
                  <a:srgbClr val="000000"/>
                </a:solidFill>
                <a:latin typeface="Open Sans"/>
                <a:ea typeface="Open Sans"/>
                <a:cs typeface="Open Sans"/>
                <a:sym typeface="Open Sans"/>
              </a:rPr>
              <a:t>to provide equal access to justice and information for all victims of crime by developing a chat-based online support tailored to the needs of </a:t>
            </a:r>
            <a:r>
              <a:rPr lang="en-US" sz="2400" dirty="0" smtClean="0">
                <a:solidFill>
                  <a:srgbClr val="000000"/>
                </a:solidFill>
                <a:latin typeface="Open Sans"/>
                <a:ea typeface="Open Sans"/>
                <a:cs typeface="Open Sans"/>
                <a:sym typeface="Open Sans"/>
              </a:rPr>
              <a:t>PWDs</a:t>
            </a:r>
            <a:endParaRPr lang="hr-HR" sz="2400" dirty="0" smtClean="0">
              <a:solidFill>
                <a:srgbClr val="000000"/>
              </a:solidFill>
              <a:latin typeface="Open Sans"/>
              <a:ea typeface="Open Sans"/>
              <a:cs typeface="Open Sans"/>
              <a:sym typeface="Open Sans"/>
            </a:endParaRPr>
          </a:p>
          <a:p>
            <a:pPr marL="539749" lvl="1" indent="-269875" algn="just">
              <a:lnSpc>
                <a:spcPts val="3499"/>
              </a:lnSpc>
              <a:buFont typeface="Arial"/>
              <a:buChar char="•"/>
            </a:pPr>
            <a:r>
              <a:rPr lang="en-US" sz="2400" dirty="0" smtClean="0">
                <a:solidFill>
                  <a:srgbClr val="000000"/>
                </a:solidFill>
                <a:latin typeface="Open Sans"/>
                <a:ea typeface="Open Sans"/>
                <a:cs typeface="Open Sans"/>
                <a:sym typeface="Open Sans"/>
              </a:rPr>
              <a:t>to </a:t>
            </a:r>
            <a:r>
              <a:rPr lang="en-US" sz="2400" dirty="0">
                <a:solidFill>
                  <a:srgbClr val="000000"/>
                </a:solidFill>
                <a:latin typeface="Open Sans"/>
                <a:ea typeface="Open Sans"/>
                <a:cs typeface="Open Sans"/>
                <a:sym typeface="Open Sans"/>
              </a:rPr>
              <a:t>lay the foundation for providing comprehensive online support via live chat service by conducting research on how to make chat service more accessible</a:t>
            </a:r>
            <a:endParaRPr lang="en-US" sz="2400" dirty="0">
              <a:solidFill>
                <a:srgbClr val="000000"/>
              </a:solidFill>
              <a:latin typeface="Open Sans"/>
              <a:ea typeface="Open Sans"/>
              <a:cs typeface="Open Sans"/>
              <a:sym typeface="Open Sans"/>
            </a:endParaRPr>
          </a:p>
        </p:txBody>
      </p:sp>
      <p:sp>
        <p:nvSpPr>
          <p:cNvPr id="13" name="Freeform 11"/>
          <p:cNvSpPr/>
          <p:nvPr/>
        </p:nvSpPr>
        <p:spPr>
          <a:xfrm flipV="1">
            <a:off x="2746247" y="7808664"/>
            <a:ext cx="14855951" cy="2057400"/>
          </a:xfrm>
          <a:custGeom>
            <a:avLst/>
            <a:gdLst/>
            <a:ahLst/>
            <a:cxnLst/>
            <a:rect l="l" t="t" r="r" b="b"/>
            <a:pathLst>
              <a:path w="15485534" h="2450754">
                <a:moveTo>
                  <a:pt x="0" y="2450754"/>
                </a:moveTo>
                <a:lnTo>
                  <a:pt x="15485533" y="2450754"/>
                </a:lnTo>
                <a:lnTo>
                  <a:pt x="15485533" y="0"/>
                </a:lnTo>
                <a:lnTo>
                  <a:pt x="0" y="0"/>
                </a:lnTo>
                <a:lnTo>
                  <a:pt x="0" y="2450754"/>
                </a:lnTo>
                <a:close/>
              </a:path>
            </a:pathLst>
          </a:custGeom>
          <a:blipFill>
            <a:blip r:embed="rId5">
              <a:extLst>
                <a:ext uri="{96DAC541-7B7A-43D3-8B79-37D633B846F1}">
                  <asvg:svgBlip xmlns:asvg="http://schemas.microsoft.com/office/drawing/2016/SVG/main" xmlns="" r:embed="rId7"/>
                </a:ext>
              </a:extLst>
            </a:blip>
            <a:stretch>
              <a:fillRect/>
            </a:stretch>
          </a:blipFill>
        </p:spPr>
      </p:sp>
      <p:sp>
        <p:nvSpPr>
          <p:cNvPr id="14" name="TextBox 12"/>
          <p:cNvSpPr txBox="1"/>
          <p:nvPr/>
        </p:nvSpPr>
        <p:spPr>
          <a:xfrm>
            <a:off x="2878505" y="7808664"/>
            <a:ext cx="14248616" cy="1906869"/>
          </a:xfrm>
          <a:prstGeom prst="rect">
            <a:avLst/>
          </a:prstGeom>
        </p:spPr>
        <p:txBody>
          <a:bodyPr lIns="0" tIns="0" rIns="0" bIns="0" rtlCol="0" anchor="t">
            <a:spAutoFit/>
          </a:bodyPr>
          <a:lstStyle/>
          <a:p>
            <a:pPr algn="ctr">
              <a:lnSpc>
                <a:spcPts val="3780"/>
              </a:lnSpc>
              <a:spcBef>
                <a:spcPct val="0"/>
              </a:spcBef>
            </a:pPr>
            <a:r>
              <a:rPr lang="en-US" sz="2400" dirty="0">
                <a:solidFill>
                  <a:srgbClr val="000000"/>
                </a:solidFill>
                <a:latin typeface="Open Sans"/>
                <a:ea typeface="Open Sans"/>
                <a:cs typeface="Open Sans"/>
                <a:sym typeface="Open Sans"/>
              </a:rPr>
              <a:t>Access to information and effective communication are essential for persons with disabilities (PWDs) who are victims of crime in order to participate effectively in criminal justice process. Unfortunately, the existing means of support are usually hard to access or are completely inaccessible to PWDs. </a:t>
            </a:r>
            <a:endParaRPr lang="en-US" sz="2700" dirty="0">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6F7"/>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265582" y="4031784"/>
            <a:ext cx="10306050" cy="2242481"/>
            <a:chOff x="0" y="0"/>
            <a:chExt cx="2714351" cy="590612"/>
          </a:xfrm>
        </p:grpSpPr>
        <p:sp>
          <p:nvSpPr>
            <p:cNvPr id="3" name="Freeform 3"/>
            <p:cNvSpPr/>
            <p:nvPr/>
          </p:nvSpPr>
          <p:spPr>
            <a:xfrm>
              <a:off x="0" y="0"/>
              <a:ext cx="2714351" cy="590612"/>
            </a:xfrm>
            <a:custGeom>
              <a:avLst/>
              <a:gdLst/>
              <a:ahLst/>
              <a:cxnLst/>
              <a:rect l="l" t="t" r="r" b="b"/>
              <a:pathLst>
                <a:path w="2714351" h="590612">
                  <a:moveTo>
                    <a:pt x="38311" y="0"/>
                  </a:moveTo>
                  <a:lnTo>
                    <a:pt x="2676039" y="0"/>
                  </a:lnTo>
                  <a:cubicBezTo>
                    <a:pt x="2697198" y="0"/>
                    <a:pt x="2714351" y="17153"/>
                    <a:pt x="2714351" y="38311"/>
                  </a:cubicBezTo>
                  <a:lnTo>
                    <a:pt x="2714351" y="552301"/>
                  </a:lnTo>
                  <a:cubicBezTo>
                    <a:pt x="2714351" y="573460"/>
                    <a:pt x="2697198" y="590612"/>
                    <a:pt x="2676039" y="590612"/>
                  </a:cubicBezTo>
                  <a:lnTo>
                    <a:pt x="38311" y="590612"/>
                  </a:lnTo>
                  <a:cubicBezTo>
                    <a:pt x="17153" y="590612"/>
                    <a:pt x="0" y="573460"/>
                    <a:pt x="0" y="552301"/>
                  </a:cubicBezTo>
                  <a:lnTo>
                    <a:pt x="0" y="38311"/>
                  </a:lnTo>
                  <a:cubicBezTo>
                    <a:pt x="0" y="17153"/>
                    <a:pt x="17153" y="0"/>
                    <a:pt x="38311" y="0"/>
                  </a:cubicBezTo>
                  <a:close/>
                </a:path>
              </a:pathLst>
            </a:custGeom>
            <a:solidFill>
              <a:srgbClr val="BF3434"/>
            </a:solidFill>
          </p:spPr>
        </p:sp>
        <p:sp>
          <p:nvSpPr>
            <p:cNvPr id="4" name="TextBox 4"/>
            <p:cNvSpPr txBox="1"/>
            <p:nvPr/>
          </p:nvSpPr>
          <p:spPr>
            <a:xfrm>
              <a:off x="0" y="-38100"/>
              <a:ext cx="2714351" cy="628712"/>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5486400" y="81719"/>
            <a:ext cx="8915400" cy="1154098"/>
          </a:xfrm>
          <a:prstGeom prst="rect">
            <a:avLst/>
          </a:prstGeom>
        </p:spPr>
        <p:txBody>
          <a:bodyPr wrap="square" lIns="0" tIns="0" rIns="0" bIns="0" rtlCol="0" anchor="t">
            <a:spAutoFit/>
          </a:bodyPr>
          <a:lstStyle/>
          <a:p>
            <a:pPr algn="ctr">
              <a:lnSpc>
                <a:spcPts val="9800"/>
              </a:lnSpc>
            </a:pPr>
            <a:r>
              <a:rPr lang="hr-HR" sz="6600" dirty="0" err="1" smtClean="0">
                <a:solidFill>
                  <a:srgbClr val="000000"/>
                </a:solidFill>
                <a:latin typeface="Roboto"/>
                <a:ea typeface="Roboto"/>
                <a:cs typeface="Roboto"/>
                <a:sym typeface="Roboto"/>
              </a:rPr>
              <a:t>About</a:t>
            </a:r>
            <a:r>
              <a:rPr lang="hr-HR" sz="6600" dirty="0" smtClean="0">
                <a:solidFill>
                  <a:srgbClr val="000000"/>
                </a:solidFill>
                <a:latin typeface="Roboto"/>
                <a:ea typeface="Roboto"/>
                <a:cs typeface="Roboto"/>
                <a:sym typeface="Roboto"/>
              </a:rPr>
              <a:t> </a:t>
            </a:r>
            <a:r>
              <a:rPr lang="hr-HR" sz="6600" dirty="0" err="1" smtClean="0">
                <a:solidFill>
                  <a:srgbClr val="000000"/>
                </a:solidFill>
                <a:latin typeface="Roboto"/>
                <a:ea typeface="Roboto"/>
                <a:cs typeface="Roboto"/>
                <a:sym typeface="Roboto"/>
              </a:rPr>
              <a:t>the</a:t>
            </a:r>
            <a:r>
              <a:rPr lang="hr-HR" sz="6600" dirty="0" smtClean="0">
                <a:solidFill>
                  <a:srgbClr val="000000"/>
                </a:solidFill>
                <a:latin typeface="Roboto"/>
                <a:ea typeface="Roboto"/>
                <a:cs typeface="Roboto"/>
                <a:sym typeface="Roboto"/>
              </a:rPr>
              <a:t> </a:t>
            </a:r>
            <a:r>
              <a:rPr lang="hr-HR" sz="6600" dirty="0" err="1" smtClean="0">
                <a:solidFill>
                  <a:srgbClr val="000000"/>
                </a:solidFill>
                <a:latin typeface="Roboto"/>
                <a:ea typeface="Roboto"/>
                <a:cs typeface="Roboto"/>
                <a:sym typeface="Roboto"/>
              </a:rPr>
              <a:t>project</a:t>
            </a:r>
            <a:endParaRPr lang="en-US" sz="6600" dirty="0">
              <a:solidFill>
                <a:srgbClr val="000000"/>
              </a:solidFill>
              <a:latin typeface="Roboto"/>
              <a:ea typeface="Roboto"/>
              <a:cs typeface="Roboto"/>
              <a:sym typeface="Roboto"/>
            </a:endParaRPr>
          </a:p>
        </p:txBody>
      </p:sp>
      <p:sp>
        <p:nvSpPr>
          <p:cNvPr id="6" name="Freeform 6"/>
          <p:cNvSpPr/>
          <p:nvPr/>
        </p:nvSpPr>
        <p:spPr>
          <a:xfrm rot="-10800000">
            <a:off x="4464603" y="1347460"/>
            <a:ext cx="11526618" cy="504290"/>
          </a:xfrm>
          <a:custGeom>
            <a:avLst/>
            <a:gdLst/>
            <a:ahLst/>
            <a:cxnLst/>
            <a:rect l="l" t="t" r="r" b="b"/>
            <a:pathLst>
              <a:path w="11526618" h="504290">
                <a:moveTo>
                  <a:pt x="0" y="0"/>
                </a:moveTo>
                <a:lnTo>
                  <a:pt x="11526618" y="0"/>
                </a:lnTo>
                <a:lnTo>
                  <a:pt x="11526618" y="504289"/>
                </a:lnTo>
                <a:lnTo>
                  <a:pt x="0" y="50428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7" name="Freeform 7"/>
          <p:cNvSpPr/>
          <p:nvPr/>
        </p:nvSpPr>
        <p:spPr>
          <a:xfrm flipV="1">
            <a:off x="4272964" y="2784700"/>
            <a:ext cx="10910924" cy="1726772"/>
          </a:xfrm>
          <a:custGeom>
            <a:avLst/>
            <a:gdLst/>
            <a:ahLst/>
            <a:cxnLst/>
            <a:rect l="l" t="t" r="r" b="b"/>
            <a:pathLst>
              <a:path w="10910924" h="1726772">
                <a:moveTo>
                  <a:pt x="0" y="1726773"/>
                </a:moveTo>
                <a:lnTo>
                  <a:pt x="10910924" y="1726773"/>
                </a:lnTo>
                <a:lnTo>
                  <a:pt x="10910924" y="0"/>
                </a:lnTo>
                <a:lnTo>
                  <a:pt x="0" y="0"/>
                </a:lnTo>
                <a:lnTo>
                  <a:pt x="0" y="1726773"/>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TextBox 8"/>
          <p:cNvSpPr txBox="1"/>
          <p:nvPr/>
        </p:nvSpPr>
        <p:spPr>
          <a:xfrm>
            <a:off x="5271603" y="2993794"/>
            <a:ext cx="9475628" cy="1423467"/>
          </a:xfrm>
          <a:prstGeom prst="rect">
            <a:avLst/>
          </a:prstGeom>
        </p:spPr>
        <p:txBody>
          <a:bodyPr lIns="0" tIns="0" rIns="0" bIns="0" rtlCol="0" anchor="t">
            <a:spAutoFit/>
          </a:bodyPr>
          <a:lstStyle/>
          <a:p>
            <a:pPr algn="l">
              <a:lnSpc>
                <a:spcPts val="4200"/>
              </a:lnSpc>
            </a:pPr>
            <a:r>
              <a:rPr lang="hr-HR" sz="3000" dirty="0" err="1" smtClean="0">
                <a:solidFill>
                  <a:srgbClr val="FFFFFF"/>
                </a:solidFill>
                <a:latin typeface="Open Sans"/>
                <a:ea typeface="Open Sans"/>
                <a:cs typeface="Open Sans"/>
                <a:sym typeface="Open Sans"/>
              </a:rPr>
              <a:t>Coordinator</a:t>
            </a:r>
            <a:r>
              <a:rPr lang="hr-HR" sz="3000" dirty="0" smtClean="0">
                <a:solidFill>
                  <a:srgbClr val="FFFFFF"/>
                </a:solidFill>
                <a:latin typeface="Open Sans"/>
                <a:ea typeface="Open Sans"/>
                <a:cs typeface="Open Sans"/>
                <a:sym typeface="Open Sans"/>
              </a:rPr>
              <a:t>: </a:t>
            </a:r>
            <a:r>
              <a:rPr lang="hr-HR" sz="3000" b="1" dirty="0" err="1" smtClean="0">
                <a:solidFill>
                  <a:srgbClr val="FFFFFF"/>
                </a:solidFill>
                <a:latin typeface="Open Sans Bold"/>
                <a:ea typeface="Open Sans Bold"/>
                <a:cs typeface="Open Sans Bold"/>
                <a:sym typeface="Open Sans Bold"/>
              </a:rPr>
              <a:t>Victim</a:t>
            </a:r>
            <a:r>
              <a:rPr lang="hr-HR" sz="3000" b="1" dirty="0" smtClean="0">
                <a:solidFill>
                  <a:srgbClr val="FFFFFF"/>
                </a:solidFill>
                <a:latin typeface="Open Sans Bold"/>
                <a:ea typeface="Open Sans Bold"/>
                <a:cs typeface="Open Sans Bold"/>
                <a:sym typeface="Open Sans Bold"/>
              </a:rPr>
              <a:t> </a:t>
            </a:r>
            <a:r>
              <a:rPr lang="hr-HR" sz="3000" b="1" dirty="0" err="1" smtClean="0">
                <a:solidFill>
                  <a:srgbClr val="FFFFFF"/>
                </a:solidFill>
                <a:latin typeface="Open Sans Bold"/>
                <a:ea typeface="Open Sans Bold"/>
                <a:cs typeface="Open Sans Bold"/>
                <a:sym typeface="Open Sans Bold"/>
              </a:rPr>
              <a:t>and</a:t>
            </a:r>
            <a:r>
              <a:rPr lang="hr-HR" sz="3000" b="1" dirty="0" smtClean="0">
                <a:solidFill>
                  <a:srgbClr val="FFFFFF"/>
                </a:solidFill>
                <a:latin typeface="Open Sans Bold"/>
                <a:ea typeface="Open Sans Bold"/>
                <a:cs typeface="Open Sans Bold"/>
                <a:sym typeface="Open Sans Bold"/>
              </a:rPr>
              <a:t> </a:t>
            </a:r>
            <a:r>
              <a:rPr lang="hr-HR" sz="3000" b="1" dirty="0" err="1" smtClean="0">
                <a:solidFill>
                  <a:srgbClr val="FFFFFF"/>
                </a:solidFill>
                <a:latin typeface="Open Sans Bold"/>
                <a:ea typeface="Open Sans Bold"/>
                <a:cs typeface="Open Sans Bold"/>
                <a:sym typeface="Open Sans Bold"/>
              </a:rPr>
              <a:t>Witness</a:t>
            </a:r>
            <a:r>
              <a:rPr lang="hr-HR" sz="3000" b="1" dirty="0" smtClean="0">
                <a:solidFill>
                  <a:srgbClr val="FFFFFF"/>
                </a:solidFill>
                <a:latin typeface="Open Sans Bold"/>
                <a:ea typeface="Open Sans Bold"/>
                <a:cs typeface="Open Sans Bold"/>
                <a:sym typeface="Open Sans Bold"/>
              </a:rPr>
              <a:t> </a:t>
            </a:r>
            <a:r>
              <a:rPr lang="hr-HR" sz="3000" b="1" dirty="0" err="1" smtClean="0">
                <a:solidFill>
                  <a:srgbClr val="FFFFFF"/>
                </a:solidFill>
                <a:latin typeface="Open Sans Bold"/>
                <a:ea typeface="Open Sans Bold"/>
                <a:cs typeface="Open Sans Bold"/>
                <a:sym typeface="Open Sans Bold"/>
              </a:rPr>
              <a:t>Support</a:t>
            </a:r>
            <a:r>
              <a:rPr lang="hr-HR" sz="3000" b="1" dirty="0" smtClean="0">
                <a:solidFill>
                  <a:srgbClr val="FFFFFF"/>
                </a:solidFill>
                <a:latin typeface="Open Sans Bold"/>
                <a:ea typeface="Open Sans Bold"/>
                <a:cs typeface="Open Sans Bold"/>
                <a:sym typeface="Open Sans Bold"/>
              </a:rPr>
              <a:t> Service Croatia</a:t>
            </a:r>
            <a:r>
              <a:rPr lang="en-US" sz="3000" dirty="0" smtClean="0">
                <a:solidFill>
                  <a:srgbClr val="FFFFFF"/>
                </a:solidFill>
                <a:latin typeface="Open Sans"/>
                <a:ea typeface="Open Sans"/>
                <a:cs typeface="Open Sans"/>
                <a:sym typeface="Open Sans"/>
              </a:rPr>
              <a:t>, </a:t>
            </a:r>
            <a:r>
              <a:rPr lang="hr-HR" sz="3000" dirty="0" err="1" smtClean="0">
                <a:solidFill>
                  <a:srgbClr val="FFFFFF"/>
                </a:solidFill>
                <a:latin typeface="Open Sans"/>
                <a:ea typeface="Open Sans"/>
                <a:cs typeface="Open Sans"/>
                <a:sym typeface="Open Sans"/>
              </a:rPr>
              <a:t>partners</a:t>
            </a:r>
            <a:r>
              <a:rPr lang="hr-HR" sz="3000" dirty="0" smtClean="0">
                <a:solidFill>
                  <a:srgbClr val="FFFFFF"/>
                </a:solidFill>
                <a:latin typeface="Open Sans"/>
                <a:ea typeface="Open Sans"/>
                <a:cs typeface="Open Sans"/>
                <a:sym typeface="Open Sans"/>
              </a:rPr>
              <a:t> on </a:t>
            </a:r>
            <a:r>
              <a:rPr lang="hr-HR" sz="3000" dirty="0" err="1" smtClean="0">
                <a:solidFill>
                  <a:srgbClr val="FFFFFF"/>
                </a:solidFill>
                <a:latin typeface="Open Sans"/>
                <a:ea typeface="Open Sans"/>
                <a:cs typeface="Open Sans"/>
                <a:sym typeface="Open Sans"/>
              </a:rPr>
              <a:t>the</a:t>
            </a:r>
            <a:r>
              <a:rPr lang="hr-HR" sz="3000" dirty="0" smtClean="0">
                <a:solidFill>
                  <a:srgbClr val="FFFFFF"/>
                </a:solidFill>
                <a:latin typeface="Open Sans"/>
                <a:ea typeface="Open Sans"/>
                <a:cs typeface="Open Sans"/>
                <a:sym typeface="Open Sans"/>
              </a:rPr>
              <a:t> </a:t>
            </a:r>
            <a:r>
              <a:rPr lang="hr-HR" sz="3000" dirty="0" err="1" smtClean="0">
                <a:solidFill>
                  <a:srgbClr val="FFFFFF"/>
                </a:solidFill>
                <a:latin typeface="Open Sans"/>
                <a:ea typeface="Open Sans"/>
                <a:cs typeface="Open Sans"/>
                <a:sym typeface="Open Sans"/>
              </a:rPr>
              <a:t>project</a:t>
            </a:r>
            <a:r>
              <a:rPr lang="en-US" sz="3000" dirty="0" smtClean="0">
                <a:solidFill>
                  <a:srgbClr val="FFFFFF"/>
                </a:solidFill>
                <a:latin typeface="Open Sans"/>
                <a:ea typeface="Open Sans"/>
                <a:cs typeface="Open Sans"/>
                <a:sym typeface="Open Sans"/>
              </a:rPr>
              <a:t>:</a:t>
            </a:r>
            <a:endParaRPr lang="en-US" sz="3000" dirty="0">
              <a:solidFill>
                <a:srgbClr val="FFFFFF"/>
              </a:solidFill>
              <a:latin typeface="Open Sans"/>
              <a:ea typeface="Open Sans"/>
              <a:cs typeface="Open Sans"/>
              <a:sym typeface="Open Sans"/>
            </a:endParaRPr>
          </a:p>
          <a:p>
            <a:pPr algn="l">
              <a:lnSpc>
                <a:spcPts val="2733"/>
              </a:lnSpc>
              <a:spcBef>
                <a:spcPct val="0"/>
              </a:spcBef>
            </a:pPr>
            <a:endParaRPr lang="en-US" sz="3000" dirty="0">
              <a:solidFill>
                <a:srgbClr val="FFFFFF"/>
              </a:solidFill>
              <a:latin typeface="Open Sans"/>
              <a:ea typeface="Open Sans"/>
              <a:cs typeface="Open Sans"/>
              <a:sym typeface="Open Sans"/>
            </a:endParaRPr>
          </a:p>
        </p:txBody>
      </p:sp>
      <p:sp>
        <p:nvSpPr>
          <p:cNvPr id="9" name="Freeform 9"/>
          <p:cNvSpPr/>
          <p:nvPr/>
        </p:nvSpPr>
        <p:spPr>
          <a:xfrm flipV="1">
            <a:off x="2481647" y="4931148"/>
            <a:ext cx="15055540" cy="2382703"/>
          </a:xfrm>
          <a:custGeom>
            <a:avLst/>
            <a:gdLst/>
            <a:ahLst/>
            <a:cxnLst/>
            <a:rect l="l" t="t" r="r" b="b"/>
            <a:pathLst>
              <a:path w="15055540" h="2382703">
                <a:moveTo>
                  <a:pt x="0" y="2382703"/>
                </a:moveTo>
                <a:lnTo>
                  <a:pt x="15055540" y="2382703"/>
                </a:lnTo>
                <a:lnTo>
                  <a:pt x="15055540" y="0"/>
                </a:lnTo>
                <a:lnTo>
                  <a:pt x="0" y="0"/>
                </a:lnTo>
                <a:lnTo>
                  <a:pt x="0" y="2382703"/>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TextBox 10"/>
          <p:cNvSpPr txBox="1"/>
          <p:nvPr/>
        </p:nvSpPr>
        <p:spPr>
          <a:xfrm>
            <a:off x="3965117" y="4616823"/>
            <a:ext cx="13067101" cy="3112390"/>
          </a:xfrm>
          <a:prstGeom prst="rect">
            <a:avLst/>
          </a:prstGeom>
        </p:spPr>
        <p:txBody>
          <a:bodyPr lIns="0" tIns="0" rIns="0" bIns="0" rtlCol="0" anchor="t">
            <a:spAutoFit/>
          </a:bodyPr>
          <a:lstStyle/>
          <a:p>
            <a:pPr algn="l">
              <a:lnSpc>
                <a:spcPts val="3499"/>
              </a:lnSpc>
            </a:pPr>
            <a:endParaRPr dirty="0"/>
          </a:p>
          <a:p>
            <a:pPr algn="l">
              <a:lnSpc>
                <a:spcPts val="3499"/>
              </a:lnSpc>
            </a:pPr>
            <a:r>
              <a:rPr lang="en-US" sz="2499" dirty="0">
                <a:solidFill>
                  <a:srgbClr val="000000"/>
                </a:solidFill>
                <a:latin typeface="Open Sans"/>
                <a:ea typeface="Open Sans"/>
                <a:cs typeface="Open Sans"/>
                <a:sym typeface="Open Sans"/>
              </a:rPr>
              <a:t>Victim Support Europe - </a:t>
            </a:r>
            <a:r>
              <a:rPr lang="en-US" sz="2499" b="1" dirty="0" err="1" smtClean="0">
                <a:solidFill>
                  <a:srgbClr val="000000"/>
                </a:solidFill>
                <a:latin typeface="Open Sans Bold"/>
                <a:ea typeface="Open Sans Bold"/>
                <a:cs typeface="Open Sans Bold"/>
                <a:sym typeface="Open Sans Bold"/>
              </a:rPr>
              <a:t>Belgi</a:t>
            </a:r>
            <a:r>
              <a:rPr lang="hr-HR" sz="2499" b="1" dirty="0" smtClean="0">
                <a:solidFill>
                  <a:srgbClr val="000000"/>
                </a:solidFill>
                <a:latin typeface="Open Sans Bold"/>
                <a:ea typeface="Open Sans Bold"/>
                <a:cs typeface="Open Sans Bold"/>
                <a:sym typeface="Open Sans Bold"/>
              </a:rPr>
              <a:t>um</a:t>
            </a:r>
            <a:endParaRPr lang="en-US" sz="2499" b="1" dirty="0">
              <a:solidFill>
                <a:srgbClr val="000000"/>
              </a:solidFill>
              <a:latin typeface="Open Sans Bold"/>
              <a:ea typeface="Open Sans Bold"/>
              <a:cs typeface="Open Sans Bold"/>
              <a:sym typeface="Open Sans Bold"/>
            </a:endParaRPr>
          </a:p>
          <a:p>
            <a:pPr algn="l">
              <a:lnSpc>
                <a:spcPts val="3499"/>
              </a:lnSpc>
            </a:pPr>
            <a:r>
              <a:rPr lang="en-US" sz="2499" dirty="0">
                <a:solidFill>
                  <a:srgbClr val="000000"/>
                </a:solidFill>
                <a:latin typeface="Open Sans"/>
                <a:ea typeface="Open Sans"/>
                <a:cs typeface="Open Sans"/>
                <a:sym typeface="Open Sans"/>
              </a:rPr>
              <a:t>Validity Foundation - </a:t>
            </a:r>
            <a:r>
              <a:rPr lang="hr-HR" sz="2499" b="1" dirty="0" err="1" smtClean="0">
                <a:solidFill>
                  <a:srgbClr val="000000"/>
                </a:solidFill>
                <a:latin typeface="Open Sans Bold"/>
                <a:ea typeface="Open Sans Bold"/>
                <a:cs typeface="Open Sans Bold"/>
                <a:sym typeface="Open Sans Bold"/>
              </a:rPr>
              <a:t>Hungary</a:t>
            </a:r>
            <a:endParaRPr lang="en-US" sz="2499" b="1" dirty="0">
              <a:solidFill>
                <a:srgbClr val="000000"/>
              </a:solidFill>
              <a:latin typeface="Open Sans Bold"/>
              <a:ea typeface="Open Sans Bold"/>
              <a:cs typeface="Open Sans Bold"/>
              <a:sym typeface="Open Sans Bold"/>
            </a:endParaRPr>
          </a:p>
          <a:p>
            <a:pPr algn="l">
              <a:lnSpc>
                <a:spcPts val="3499"/>
              </a:lnSpc>
            </a:pPr>
            <a:r>
              <a:rPr lang="en-US" sz="2499" dirty="0">
                <a:solidFill>
                  <a:srgbClr val="000000"/>
                </a:solidFill>
                <a:latin typeface="Open Sans"/>
                <a:ea typeface="Open Sans"/>
                <a:cs typeface="Open Sans"/>
                <a:sym typeface="Open Sans"/>
              </a:rPr>
              <a:t>The Official College of Psychology of Madrid (COPM) - </a:t>
            </a:r>
            <a:r>
              <a:rPr lang="hr-HR" sz="2499" b="1" dirty="0" err="1" smtClean="0">
                <a:solidFill>
                  <a:srgbClr val="000000"/>
                </a:solidFill>
                <a:latin typeface="Open Sans Bold"/>
                <a:ea typeface="Open Sans Bold"/>
                <a:cs typeface="Open Sans Bold"/>
                <a:sym typeface="Open Sans Bold"/>
              </a:rPr>
              <a:t>Spain</a:t>
            </a:r>
            <a:endParaRPr lang="en-US" sz="2499" b="1" dirty="0">
              <a:solidFill>
                <a:srgbClr val="000000"/>
              </a:solidFill>
              <a:latin typeface="Open Sans Bold"/>
              <a:ea typeface="Open Sans Bold"/>
              <a:cs typeface="Open Sans Bold"/>
              <a:sym typeface="Open Sans Bold"/>
            </a:endParaRPr>
          </a:p>
          <a:p>
            <a:pPr algn="l">
              <a:lnSpc>
                <a:spcPts val="3499"/>
              </a:lnSpc>
            </a:pPr>
            <a:r>
              <a:rPr lang="en-US" sz="2499" dirty="0">
                <a:solidFill>
                  <a:srgbClr val="000000"/>
                </a:solidFill>
                <a:latin typeface="Open Sans"/>
                <a:ea typeface="Open Sans"/>
                <a:cs typeface="Open Sans"/>
                <a:sym typeface="Open Sans"/>
              </a:rPr>
              <a:t>Centre for Legal </a:t>
            </a:r>
            <a:r>
              <a:rPr lang="hr-HR" sz="2499" dirty="0" smtClean="0">
                <a:solidFill>
                  <a:srgbClr val="000000"/>
                </a:solidFill>
                <a:latin typeface="Open Sans"/>
                <a:ea typeface="Open Sans"/>
                <a:cs typeface="Open Sans"/>
                <a:sym typeface="Open Sans"/>
              </a:rPr>
              <a:t>R</a:t>
            </a:r>
            <a:r>
              <a:rPr lang="en-US" sz="2499" dirty="0" err="1" smtClean="0">
                <a:solidFill>
                  <a:srgbClr val="000000"/>
                </a:solidFill>
                <a:latin typeface="Open Sans"/>
                <a:ea typeface="Open Sans"/>
                <a:cs typeface="Open Sans"/>
                <a:sym typeface="Open Sans"/>
              </a:rPr>
              <a:t>esources</a:t>
            </a:r>
            <a:r>
              <a:rPr lang="en-US" sz="2499" dirty="0" smtClean="0">
                <a:solidFill>
                  <a:srgbClr val="000000"/>
                </a:solidFill>
                <a:latin typeface="Open Sans"/>
                <a:ea typeface="Open Sans"/>
                <a:cs typeface="Open Sans"/>
                <a:sym typeface="Open Sans"/>
              </a:rPr>
              <a:t> </a:t>
            </a:r>
            <a:r>
              <a:rPr lang="en-US" sz="2499" dirty="0">
                <a:solidFill>
                  <a:srgbClr val="000000"/>
                </a:solidFill>
                <a:latin typeface="Open Sans"/>
                <a:ea typeface="Open Sans"/>
                <a:cs typeface="Open Sans"/>
                <a:sym typeface="Open Sans"/>
              </a:rPr>
              <a:t>(CLR) - </a:t>
            </a:r>
            <a:r>
              <a:rPr lang="hr-HR" sz="2499" b="1" dirty="0" err="1" smtClean="0">
                <a:solidFill>
                  <a:srgbClr val="000000"/>
                </a:solidFill>
                <a:latin typeface="Open Sans Bold"/>
                <a:ea typeface="Open Sans Bold"/>
                <a:cs typeface="Open Sans Bold"/>
                <a:sym typeface="Open Sans Bold"/>
              </a:rPr>
              <a:t>Romania</a:t>
            </a:r>
            <a:endParaRPr lang="en-US" sz="2499" b="1" dirty="0">
              <a:solidFill>
                <a:srgbClr val="000000"/>
              </a:solidFill>
              <a:latin typeface="Open Sans Bold"/>
              <a:ea typeface="Open Sans Bold"/>
              <a:cs typeface="Open Sans Bold"/>
              <a:sym typeface="Open Sans Bold"/>
            </a:endParaRPr>
          </a:p>
          <a:p>
            <a:pPr algn="l">
              <a:lnSpc>
                <a:spcPts val="3499"/>
              </a:lnSpc>
            </a:pPr>
            <a:r>
              <a:rPr lang="en-US" sz="2499" dirty="0">
                <a:solidFill>
                  <a:srgbClr val="000000"/>
                </a:solidFill>
                <a:latin typeface="Open Sans"/>
                <a:ea typeface="Open Sans"/>
                <a:cs typeface="Open Sans"/>
                <a:sym typeface="Open Sans"/>
              </a:rPr>
              <a:t>Legal </a:t>
            </a:r>
            <a:r>
              <a:rPr lang="hr-HR" sz="2499" dirty="0" err="1">
                <a:solidFill>
                  <a:srgbClr val="000000"/>
                </a:solidFill>
                <a:latin typeface="Open Sans"/>
                <a:ea typeface="Open Sans"/>
                <a:cs typeface="Open Sans"/>
                <a:sym typeface="Open Sans"/>
              </a:rPr>
              <a:t>C</a:t>
            </a:r>
            <a:r>
              <a:rPr lang="en-US" sz="2499" dirty="0" smtClean="0">
                <a:solidFill>
                  <a:srgbClr val="000000"/>
                </a:solidFill>
                <a:latin typeface="Open Sans"/>
                <a:ea typeface="Open Sans"/>
                <a:cs typeface="Open Sans"/>
                <a:sym typeface="Open Sans"/>
              </a:rPr>
              <a:t>entre </a:t>
            </a:r>
            <a:r>
              <a:rPr lang="en-US" sz="2499" dirty="0">
                <a:solidFill>
                  <a:srgbClr val="000000"/>
                </a:solidFill>
                <a:latin typeface="Open Sans"/>
                <a:ea typeface="Open Sans"/>
                <a:cs typeface="Open Sans"/>
                <a:sym typeface="Open Sans"/>
              </a:rPr>
              <a:t>for the </a:t>
            </a:r>
            <a:r>
              <a:rPr lang="hr-HR" sz="2499" dirty="0" smtClean="0">
                <a:solidFill>
                  <a:srgbClr val="000000"/>
                </a:solidFill>
                <a:latin typeface="Open Sans"/>
                <a:ea typeface="Open Sans"/>
                <a:cs typeface="Open Sans"/>
                <a:sym typeface="Open Sans"/>
              </a:rPr>
              <a:t>P</a:t>
            </a:r>
            <a:r>
              <a:rPr lang="en-US" sz="2499" dirty="0" err="1" smtClean="0">
                <a:solidFill>
                  <a:srgbClr val="000000"/>
                </a:solidFill>
                <a:latin typeface="Open Sans"/>
                <a:ea typeface="Open Sans"/>
                <a:cs typeface="Open Sans"/>
                <a:sym typeface="Open Sans"/>
              </a:rPr>
              <a:t>rotection</a:t>
            </a:r>
            <a:r>
              <a:rPr lang="en-US" sz="2499" dirty="0" smtClean="0">
                <a:solidFill>
                  <a:srgbClr val="000000"/>
                </a:solidFill>
                <a:latin typeface="Open Sans"/>
                <a:ea typeface="Open Sans"/>
                <a:cs typeface="Open Sans"/>
                <a:sym typeface="Open Sans"/>
              </a:rPr>
              <a:t> </a:t>
            </a:r>
            <a:r>
              <a:rPr lang="en-US" sz="2499" dirty="0">
                <a:solidFill>
                  <a:srgbClr val="000000"/>
                </a:solidFill>
                <a:latin typeface="Open Sans"/>
                <a:ea typeface="Open Sans"/>
                <a:cs typeface="Open Sans"/>
                <a:sym typeface="Open Sans"/>
              </a:rPr>
              <a:t>of </a:t>
            </a:r>
            <a:r>
              <a:rPr lang="hr-HR" sz="2499" dirty="0" smtClean="0">
                <a:solidFill>
                  <a:srgbClr val="000000"/>
                </a:solidFill>
                <a:latin typeface="Open Sans"/>
                <a:ea typeface="Open Sans"/>
                <a:cs typeface="Open Sans"/>
                <a:sym typeface="Open Sans"/>
              </a:rPr>
              <a:t>H</a:t>
            </a:r>
            <a:r>
              <a:rPr lang="en-US" sz="2499" dirty="0" err="1" smtClean="0">
                <a:solidFill>
                  <a:srgbClr val="000000"/>
                </a:solidFill>
                <a:latin typeface="Open Sans"/>
                <a:ea typeface="Open Sans"/>
                <a:cs typeface="Open Sans"/>
                <a:sym typeface="Open Sans"/>
              </a:rPr>
              <a:t>uman</a:t>
            </a:r>
            <a:r>
              <a:rPr lang="en-US" sz="2499" dirty="0" smtClean="0">
                <a:solidFill>
                  <a:srgbClr val="000000"/>
                </a:solidFill>
                <a:latin typeface="Open Sans"/>
                <a:ea typeface="Open Sans"/>
                <a:cs typeface="Open Sans"/>
                <a:sym typeface="Open Sans"/>
              </a:rPr>
              <a:t> </a:t>
            </a:r>
            <a:r>
              <a:rPr lang="hr-HR" sz="2499" dirty="0">
                <a:solidFill>
                  <a:srgbClr val="000000"/>
                </a:solidFill>
                <a:latin typeface="Open Sans"/>
                <a:ea typeface="Open Sans"/>
                <a:cs typeface="Open Sans"/>
                <a:sym typeface="Open Sans"/>
              </a:rPr>
              <a:t>R</a:t>
            </a:r>
            <a:r>
              <a:rPr lang="en-US" sz="2499" dirty="0" err="1" smtClean="0">
                <a:solidFill>
                  <a:srgbClr val="000000"/>
                </a:solidFill>
                <a:latin typeface="Open Sans"/>
                <a:ea typeface="Open Sans"/>
                <a:cs typeface="Open Sans"/>
                <a:sym typeface="Open Sans"/>
              </a:rPr>
              <a:t>ights</a:t>
            </a:r>
            <a:r>
              <a:rPr lang="en-US" sz="2499" dirty="0" smtClean="0">
                <a:solidFill>
                  <a:srgbClr val="000000"/>
                </a:solidFill>
                <a:latin typeface="Open Sans"/>
                <a:ea typeface="Open Sans"/>
                <a:cs typeface="Open Sans"/>
                <a:sym typeface="Open Sans"/>
              </a:rPr>
              <a:t> </a:t>
            </a:r>
            <a:r>
              <a:rPr lang="en-US" sz="2499" dirty="0">
                <a:solidFill>
                  <a:srgbClr val="000000"/>
                </a:solidFill>
                <a:latin typeface="Open Sans"/>
                <a:ea typeface="Open Sans"/>
                <a:cs typeface="Open Sans"/>
                <a:sym typeface="Open Sans"/>
              </a:rPr>
              <a:t>and </a:t>
            </a:r>
            <a:r>
              <a:rPr lang="hr-HR" sz="2499" dirty="0" smtClean="0">
                <a:solidFill>
                  <a:srgbClr val="000000"/>
                </a:solidFill>
                <a:latin typeface="Open Sans"/>
                <a:ea typeface="Open Sans"/>
                <a:cs typeface="Open Sans"/>
                <a:sym typeface="Open Sans"/>
              </a:rPr>
              <a:t>E</a:t>
            </a:r>
            <a:r>
              <a:rPr lang="en-US" sz="2499" dirty="0" err="1" smtClean="0">
                <a:solidFill>
                  <a:srgbClr val="000000"/>
                </a:solidFill>
                <a:latin typeface="Open Sans"/>
                <a:ea typeface="Open Sans"/>
                <a:cs typeface="Open Sans"/>
                <a:sym typeface="Open Sans"/>
              </a:rPr>
              <a:t>nvironment</a:t>
            </a:r>
            <a:r>
              <a:rPr lang="en-US" sz="2499" dirty="0" smtClean="0">
                <a:solidFill>
                  <a:srgbClr val="000000"/>
                </a:solidFill>
                <a:latin typeface="Open Sans"/>
                <a:ea typeface="Open Sans"/>
                <a:cs typeface="Open Sans"/>
                <a:sym typeface="Open Sans"/>
              </a:rPr>
              <a:t> </a:t>
            </a:r>
            <a:r>
              <a:rPr lang="en-US" sz="2499" dirty="0">
                <a:solidFill>
                  <a:srgbClr val="000000"/>
                </a:solidFill>
                <a:latin typeface="Open Sans"/>
                <a:ea typeface="Open Sans"/>
                <a:cs typeface="Open Sans"/>
                <a:sym typeface="Open Sans"/>
              </a:rPr>
              <a:t>(PIC) - </a:t>
            </a:r>
            <a:r>
              <a:rPr lang="en-US" sz="2499" b="1" dirty="0" smtClean="0">
                <a:solidFill>
                  <a:srgbClr val="000000"/>
                </a:solidFill>
                <a:latin typeface="Open Sans Bold"/>
                <a:ea typeface="Open Sans Bold"/>
                <a:cs typeface="Open Sans Bold"/>
                <a:sym typeface="Open Sans Bold"/>
              </a:rPr>
              <a:t>Slovenia</a:t>
            </a:r>
            <a:endParaRPr lang="en-US" sz="2499" b="1" dirty="0">
              <a:solidFill>
                <a:srgbClr val="000000"/>
              </a:solidFill>
              <a:latin typeface="Open Sans Bold"/>
              <a:ea typeface="Open Sans Bold"/>
              <a:cs typeface="Open Sans Bold"/>
              <a:sym typeface="Open Sans Bold"/>
            </a:endParaRPr>
          </a:p>
          <a:p>
            <a:pPr algn="l">
              <a:lnSpc>
                <a:spcPts val="3499"/>
              </a:lnSpc>
              <a:spcBef>
                <a:spcPct val="0"/>
              </a:spcBef>
            </a:pPr>
            <a:endParaRPr lang="en-US" sz="2499" b="1" dirty="0">
              <a:solidFill>
                <a:srgbClr val="000000"/>
              </a:solidFill>
              <a:latin typeface="Open Sans Bold"/>
              <a:ea typeface="Open Sans Bold"/>
              <a:cs typeface="Open Sans Bold"/>
              <a:sym typeface="Open Sans Bold"/>
            </a:endParaRPr>
          </a:p>
        </p:txBody>
      </p:sp>
      <p:sp>
        <p:nvSpPr>
          <p:cNvPr id="11" name="Freeform 11"/>
          <p:cNvSpPr/>
          <p:nvPr/>
        </p:nvSpPr>
        <p:spPr>
          <a:xfrm>
            <a:off x="4458507" y="7934698"/>
            <a:ext cx="11409659" cy="1803683"/>
          </a:xfrm>
          <a:custGeom>
            <a:avLst/>
            <a:gdLst/>
            <a:ahLst/>
            <a:cxnLst/>
            <a:rect l="l" t="t" r="r" b="b"/>
            <a:pathLst>
              <a:path w="11409659" h="1803683">
                <a:moveTo>
                  <a:pt x="0" y="0"/>
                </a:moveTo>
                <a:lnTo>
                  <a:pt x="11409660" y="0"/>
                </a:lnTo>
                <a:lnTo>
                  <a:pt x="11409660" y="1803683"/>
                </a:lnTo>
                <a:lnTo>
                  <a:pt x="0" y="1803683"/>
                </a:lnTo>
                <a:lnTo>
                  <a:pt x="0" y="0"/>
                </a:lnTo>
                <a:close/>
              </a:path>
            </a:pathLst>
          </a:custGeom>
          <a:blipFill>
            <a:blip r:embed="rId9"/>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6F7"/>
        </a:solidFill>
        <a:effectLst/>
      </p:bgPr>
    </p:bg>
    <p:spTree>
      <p:nvGrpSpPr>
        <p:cNvPr id="1" name=""/>
        <p:cNvGrpSpPr/>
        <p:nvPr/>
      </p:nvGrpSpPr>
      <p:grpSpPr>
        <a:xfrm>
          <a:off x="0" y="0"/>
          <a:ext cx="0" cy="0"/>
          <a:chOff x="0" y="0"/>
          <a:chExt cx="0" cy="0"/>
        </a:xfrm>
      </p:grpSpPr>
      <p:sp>
        <p:nvSpPr>
          <p:cNvPr id="2" name="Freeform 2"/>
          <p:cNvSpPr/>
          <p:nvPr/>
        </p:nvSpPr>
        <p:spPr>
          <a:xfrm>
            <a:off x="6304022" y="6984690"/>
            <a:ext cx="12693484" cy="5791402"/>
          </a:xfrm>
          <a:custGeom>
            <a:avLst/>
            <a:gdLst/>
            <a:ahLst/>
            <a:cxnLst/>
            <a:rect l="l" t="t" r="r" b="b"/>
            <a:pathLst>
              <a:path w="12693484" h="5791402">
                <a:moveTo>
                  <a:pt x="0" y="0"/>
                </a:moveTo>
                <a:lnTo>
                  <a:pt x="12693484" y="0"/>
                </a:lnTo>
                <a:lnTo>
                  <a:pt x="12693484" y="5791402"/>
                </a:lnTo>
                <a:lnTo>
                  <a:pt x="0" y="5791402"/>
                </a:lnTo>
                <a:lnTo>
                  <a:pt x="0" y="0"/>
                </a:lnTo>
                <a:close/>
              </a:path>
            </a:pathLst>
          </a:custGeom>
          <a:blipFill>
            <a:blip r:embed="rId3">
              <a:alphaModFix amt="47000"/>
              <a:extLst>
                <a:ext uri="{96DAC541-7B7A-43D3-8B79-37D633B846F1}">
                  <asvg:svgBlip xmlns:asvg="http://schemas.microsoft.com/office/drawing/2016/SVG/main" xmlns="" r:embed="rId4"/>
                </a:ext>
              </a:extLst>
            </a:blip>
            <a:stretch>
              <a:fillRect/>
            </a:stretch>
          </a:blipFill>
        </p:spPr>
      </p:sp>
      <p:sp>
        <p:nvSpPr>
          <p:cNvPr id="3" name="TextBox 3"/>
          <p:cNvSpPr txBox="1"/>
          <p:nvPr/>
        </p:nvSpPr>
        <p:spPr>
          <a:xfrm>
            <a:off x="7520900" y="566102"/>
            <a:ext cx="10317132" cy="8617744"/>
          </a:xfrm>
          <a:prstGeom prst="rect">
            <a:avLst/>
          </a:prstGeom>
        </p:spPr>
        <p:txBody>
          <a:bodyPr lIns="0" tIns="0" rIns="0" bIns="0" rtlCol="0" anchor="t">
            <a:spAutoFit/>
          </a:bodyPr>
          <a:lstStyle/>
          <a:p>
            <a:pPr marL="734069" lvl="1" indent="-367035">
              <a:lnSpc>
                <a:spcPts val="4760"/>
              </a:lnSpc>
              <a:buFont typeface="Arial"/>
              <a:buChar char="•"/>
            </a:pPr>
            <a:r>
              <a:rPr lang="hr-HR" sz="3400" dirty="0" err="1" smtClean="0">
                <a:solidFill>
                  <a:srgbClr val="000000"/>
                </a:solidFill>
                <a:latin typeface="Open Sans"/>
                <a:ea typeface="Open Sans"/>
                <a:cs typeface="Open Sans"/>
                <a:sym typeface="Open Sans"/>
              </a:rPr>
              <a:t>Handbook</a:t>
            </a:r>
            <a:r>
              <a:rPr lang="hr-HR" sz="3400" dirty="0" smtClean="0">
                <a:solidFill>
                  <a:srgbClr val="000000"/>
                </a:solidFill>
                <a:latin typeface="Open Sans"/>
                <a:ea typeface="Open Sans"/>
                <a:cs typeface="Open Sans"/>
                <a:sym typeface="Open Sans"/>
              </a:rPr>
              <a:t>: </a:t>
            </a:r>
            <a:r>
              <a:rPr lang="en-US" sz="3400" dirty="0" smtClean="0">
                <a:solidFill>
                  <a:srgbClr val="000000"/>
                </a:solidFill>
                <a:latin typeface="Open Sans"/>
                <a:ea typeface="Open Sans"/>
                <a:cs typeface="Open Sans"/>
                <a:sym typeface="Open Sans"/>
              </a:rPr>
              <a:t>Providing </a:t>
            </a:r>
            <a:r>
              <a:rPr lang="hr-HR" sz="3400" dirty="0" err="1" smtClean="0">
                <a:solidFill>
                  <a:srgbClr val="000000"/>
                </a:solidFill>
                <a:latin typeface="Open Sans"/>
                <a:ea typeface="Open Sans"/>
                <a:cs typeface="Open Sans"/>
                <a:sym typeface="Open Sans"/>
              </a:rPr>
              <a:t>Distant</a:t>
            </a:r>
            <a:r>
              <a:rPr lang="en-US" sz="3400" dirty="0" smtClean="0">
                <a:solidFill>
                  <a:srgbClr val="000000"/>
                </a:solidFill>
                <a:latin typeface="Open Sans"/>
                <a:ea typeface="Open Sans"/>
                <a:cs typeface="Open Sans"/>
                <a:sym typeface="Open Sans"/>
              </a:rPr>
              <a:t> </a:t>
            </a:r>
            <a:r>
              <a:rPr lang="en-US" sz="3400" dirty="0">
                <a:solidFill>
                  <a:srgbClr val="000000"/>
                </a:solidFill>
                <a:latin typeface="Open Sans"/>
                <a:ea typeface="Open Sans"/>
                <a:cs typeface="Open Sans"/>
                <a:sym typeface="Open Sans"/>
              </a:rPr>
              <a:t>Support - Live Chat </a:t>
            </a:r>
            <a:r>
              <a:rPr lang="en-US" sz="3400" dirty="0" smtClean="0">
                <a:solidFill>
                  <a:srgbClr val="000000"/>
                </a:solidFill>
                <a:latin typeface="Open Sans"/>
                <a:ea typeface="Open Sans"/>
                <a:cs typeface="Open Sans"/>
                <a:sym typeface="Open Sans"/>
              </a:rPr>
              <a:t>Service</a:t>
            </a:r>
            <a:endParaRPr lang="hr-HR" sz="3400" dirty="0" smtClean="0">
              <a:solidFill>
                <a:srgbClr val="000000"/>
              </a:solidFill>
              <a:latin typeface="Open Sans"/>
              <a:ea typeface="Open Sans"/>
              <a:cs typeface="Open Sans"/>
              <a:sym typeface="Open Sans"/>
            </a:endParaRPr>
          </a:p>
          <a:p>
            <a:pPr marL="734069" lvl="1" indent="-367035">
              <a:lnSpc>
                <a:spcPts val="4760"/>
              </a:lnSpc>
              <a:buFont typeface="Arial"/>
              <a:buChar char="•"/>
            </a:pPr>
            <a:endParaRPr lang="hr-HR" sz="3400" dirty="0" smtClean="0">
              <a:solidFill>
                <a:srgbClr val="000000"/>
              </a:solidFill>
              <a:latin typeface="Open Sans"/>
              <a:ea typeface="Open Sans"/>
              <a:cs typeface="Open Sans"/>
              <a:sym typeface="Open Sans"/>
            </a:endParaRPr>
          </a:p>
          <a:p>
            <a:pPr marL="1191269" lvl="2" indent="-367035">
              <a:lnSpc>
                <a:spcPts val="4760"/>
              </a:lnSpc>
              <a:buFont typeface="Arial"/>
              <a:buChar char="•"/>
            </a:pPr>
            <a:r>
              <a:rPr lang="en-US" sz="2400" dirty="0" smtClean="0">
                <a:solidFill>
                  <a:srgbClr val="000000"/>
                </a:solidFill>
                <a:latin typeface="Open Sans"/>
                <a:ea typeface="Open Sans"/>
                <a:cs typeface="Open Sans"/>
                <a:sym typeface="Open Sans"/>
              </a:rPr>
              <a:t>Created </a:t>
            </a:r>
            <a:r>
              <a:rPr lang="en-US" sz="2400" dirty="0">
                <a:solidFill>
                  <a:srgbClr val="000000"/>
                </a:solidFill>
                <a:latin typeface="Open Sans"/>
                <a:ea typeface="Open Sans"/>
                <a:cs typeface="Open Sans"/>
                <a:sym typeface="Open Sans"/>
              </a:rPr>
              <a:t>based on national and international desk research (preliminary research), interviews with experts, and focus groups with people with disabilities</a:t>
            </a:r>
            <a:r>
              <a:rPr lang="en-US" sz="2400" dirty="0" smtClean="0">
                <a:solidFill>
                  <a:srgbClr val="000000"/>
                </a:solidFill>
                <a:latin typeface="Open Sans"/>
                <a:ea typeface="Open Sans"/>
                <a:cs typeface="Open Sans"/>
                <a:sym typeface="Open Sans"/>
              </a:rPr>
              <a:t>.</a:t>
            </a:r>
            <a:endParaRPr lang="hr-HR" sz="2400" dirty="0" smtClean="0">
              <a:solidFill>
                <a:srgbClr val="000000"/>
              </a:solidFill>
              <a:latin typeface="Open Sans"/>
              <a:ea typeface="Open Sans"/>
              <a:cs typeface="Open Sans"/>
              <a:sym typeface="Open Sans"/>
            </a:endParaRPr>
          </a:p>
          <a:p>
            <a:pPr marL="1191269" lvl="2" indent="-367035">
              <a:lnSpc>
                <a:spcPts val="4760"/>
              </a:lnSpc>
              <a:buFont typeface="Arial"/>
              <a:buChar char="•"/>
            </a:pPr>
            <a:endParaRPr lang="hr-HR" sz="2400" dirty="0" smtClean="0">
              <a:solidFill>
                <a:srgbClr val="000000"/>
              </a:solidFill>
              <a:latin typeface="Open Sans"/>
              <a:ea typeface="Open Sans"/>
              <a:cs typeface="Open Sans"/>
              <a:sym typeface="Open Sans"/>
            </a:endParaRPr>
          </a:p>
          <a:p>
            <a:pPr marL="1191269" lvl="2" indent="-367035">
              <a:lnSpc>
                <a:spcPts val="4760"/>
              </a:lnSpc>
              <a:buFont typeface="Arial"/>
              <a:buChar char="•"/>
            </a:pPr>
            <a:r>
              <a:rPr lang="en-US" sz="2400" dirty="0" smtClean="0">
                <a:solidFill>
                  <a:srgbClr val="000000"/>
                </a:solidFill>
                <a:latin typeface="Open Sans"/>
                <a:ea typeface="Open Sans"/>
                <a:cs typeface="Open Sans"/>
                <a:sym typeface="Open Sans"/>
              </a:rPr>
              <a:t>Practical </a:t>
            </a:r>
            <a:r>
              <a:rPr lang="en-US" sz="2400" dirty="0">
                <a:solidFill>
                  <a:srgbClr val="000000"/>
                </a:solidFill>
                <a:latin typeface="Open Sans"/>
                <a:ea typeface="Open Sans"/>
                <a:cs typeface="Open Sans"/>
                <a:sym typeface="Open Sans"/>
              </a:rPr>
              <a:t>guidelines for providing support via chat (required communication skills, as well as technical solutions, platform features, types of support, etc</a:t>
            </a:r>
            <a:r>
              <a:rPr lang="en-US" sz="2400" dirty="0" smtClean="0">
                <a:solidFill>
                  <a:srgbClr val="000000"/>
                </a:solidFill>
                <a:latin typeface="Open Sans"/>
                <a:ea typeface="Open Sans"/>
                <a:cs typeface="Open Sans"/>
                <a:sym typeface="Open Sans"/>
              </a:rPr>
              <a:t>.)</a:t>
            </a:r>
            <a:endParaRPr lang="hr-HR" sz="2400" dirty="0" smtClean="0">
              <a:solidFill>
                <a:srgbClr val="000000"/>
              </a:solidFill>
              <a:latin typeface="Open Sans"/>
              <a:ea typeface="Open Sans"/>
              <a:cs typeface="Open Sans"/>
              <a:sym typeface="Open Sans"/>
            </a:endParaRPr>
          </a:p>
          <a:p>
            <a:pPr marL="1191269" lvl="2" indent="-367035">
              <a:lnSpc>
                <a:spcPts val="4760"/>
              </a:lnSpc>
              <a:buFont typeface="Arial"/>
              <a:buChar char="•"/>
            </a:pPr>
            <a:endParaRPr lang="hr-HR" sz="2400" dirty="0">
              <a:solidFill>
                <a:srgbClr val="000000"/>
              </a:solidFill>
              <a:latin typeface="Open Sans"/>
              <a:ea typeface="Open Sans"/>
              <a:cs typeface="Open Sans"/>
              <a:sym typeface="Open Sans"/>
            </a:endParaRPr>
          </a:p>
          <a:p>
            <a:pPr marL="1191269" lvl="2" indent="-367035">
              <a:lnSpc>
                <a:spcPts val="4760"/>
              </a:lnSpc>
              <a:buFont typeface="Arial"/>
              <a:buChar char="•"/>
            </a:pPr>
            <a:r>
              <a:rPr lang="en-US" sz="2400" dirty="0" smtClean="0">
                <a:solidFill>
                  <a:srgbClr val="000000"/>
                </a:solidFill>
                <a:latin typeface="Open Sans"/>
                <a:ea typeface="Open Sans"/>
                <a:cs typeface="Open Sans"/>
                <a:sym typeface="Open Sans"/>
              </a:rPr>
              <a:t>Objective </a:t>
            </a:r>
            <a:r>
              <a:rPr lang="en-US" sz="2400" dirty="0">
                <a:solidFill>
                  <a:srgbClr val="000000"/>
                </a:solidFill>
                <a:latin typeface="Open Sans"/>
                <a:ea typeface="Open Sans"/>
                <a:cs typeface="Open Sans"/>
                <a:sym typeface="Open Sans"/>
              </a:rPr>
              <a:t>– To provide information and practical guidelines for professionals who wish to implement a chat service to support victims and witnesses.</a:t>
            </a:r>
            <a:endParaRPr lang="en-US" sz="2400" dirty="0">
              <a:solidFill>
                <a:srgbClr val="000000"/>
              </a:solidFill>
              <a:latin typeface="Open Sans"/>
              <a:ea typeface="Open Sans"/>
              <a:cs typeface="Open Sans"/>
              <a:sym typeface="Open Sans"/>
            </a:endParaRPr>
          </a:p>
        </p:txBody>
      </p:sp>
      <p:sp>
        <p:nvSpPr>
          <p:cNvPr id="4" name="Freeform 4"/>
          <p:cNvSpPr/>
          <p:nvPr/>
        </p:nvSpPr>
        <p:spPr>
          <a:xfrm>
            <a:off x="216148" y="448599"/>
            <a:ext cx="6835162" cy="9448270"/>
          </a:xfrm>
          <a:custGeom>
            <a:avLst/>
            <a:gdLst/>
            <a:ahLst/>
            <a:cxnLst/>
            <a:rect l="l" t="t" r="r" b="b"/>
            <a:pathLst>
              <a:path w="6835162" h="9448270">
                <a:moveTo>
                  <a:pt x="0" y="0"/>
                </a:moveTo>
                <a:lnTo>
                  <a:pt x="6835162" y="0"/>
                </a:lnTo>
                <a:lnTo>
                  <a:pt x="6835162" y="9448271"/>
                </a:lnTo>
                <a:lnTo>
                  <a:pt x="0" y="9448271"/>
                </a:lnTo>
                <a:lnTo>
                  <a:pt x="0" y="0"/>
                </a:lnTo>
                <a:close/>
              </a:path>
            </a:pathLst>
          </a:custGeom>
          <a:blipFill>
            <a:blip r:embed="rId5"/>
            <a:stretch>
              <a:fillRect/>
            </a:stretch>
          </a:blipFill>
          <a:ln w="95250" cap="sq">
            <a:solidFill>
              <a:srgbClr val="000000"/>
            </a:solidFill>
            <a:prstDash val="solid"/>
            <a:miter/>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6F7"/>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384214" y="4012734"/>
            <a:ext cx="10306050" cy="2242481"/>
            <a:chOff x="0" y="0"/>
            <a:chExt cx="2714351" cy="590612"/>
          </a:xfrm>
        </p:grpSpPr>
        <p:sp>
          <p:nvSpPr>
            <p:cNvPr id="3" name="Freeform 3"/>
            <p:cNvSpPr/>
            <p:nvPr/>
          </p:nvSpPr>
          <p:spPr>
            <a:xfrm>
              <a:off x="0" y="0"/>
              <a:ext cx="2714351" cy="590612"/>
            </a:xfrm>
            <a:custGeom>
              <a:avLst/>
              <a:gdLst/>
              <a:ahLst/>
              <a:cxnLst/>
              <a:rect l="l" t="t" r="r" b="b"/>
              <a:pathLst>
                <a:path w="2714351" h="590612">
                  <a:moveTo>
                    <a:pt x="38311" y="0"/>
                  </a:moveTo>
                  <a:lnTo>
                    <a:pt x="2676039" y="0"/>
                  </a:lnTo>
                  <a:cubicBezTo>
                    <a:pt x="2697198" y="0"/>
                    <a:pt x="2714351" y="17153"/>
                    <a:pt x="2714351" y="38311"/>
                  </a:cubicBezTo>
                  <a:lnTo>
                    <a:pt x="2714351" y="552301"/>
                  </a:lnTo>
                  <a:cubicBezTo>
                    <a:pt x="2714351" y="573460"/>
                    <a:pt x="2697198" y="590612"/>
                    <a:pt x="2676039" y="590612"/>
                  </a:cubicBezTo>
                  <a:lnTo>
                    <a:pt x="38311" y="590612"/>
                  </a:lnTo>
                  <a:cubicBezTo>
                    <a:pt x="17153" y="590612"/>
                    <a:pt x="0" y="573460"/>
                    <a:pt x="0" y="552301"/>
                  </a:cubicBezTo>
                  <a:lnTo>
                    <a:pt x="0" y="38311"/>
                  </a:lnTo>
                  <a:cubicBezTo>
                    <a:pt x="0" y="17153"/>
                    <a:pt x="17153" y="0"/>
                    <a:pt x="38311" y="0"/>
                  </a:cubicBezTo>
                  <a:close/>
                </a:path>
              </a:pathLst>
            </a:custGeom>
            <a:solidFill>
              <a:srgbClr val="BF3434"/>
            </a:solidFill>
          </p:spPr>
        </p:sp>
        <p:sp>
          <p:nvSpPr>
            <p:cNvPr id="4" name="TextBox 4"/>
            <p:cNvSpPr txBox="1"/>
            <p:nvPr/>
          </p:nvSpPr>
          <p:spPr>
            <a:xfrm>
              <a:off x="0" y="-38100"/>
              <a:ext cx="2714351" cy="628712"/>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10800000">
            <a:off x="5943600" y="1469218"/>
            <a:ext cx="5878242" cy="257173"/>
          </a:xfrm>
          <a:custGeom>
            <a:avLst/>
            <a:gdLst/>
            <a:ahLst/>
            <a:cxnLst/>
            <a:rect l="l" t="t" r="r" b="b"/>
            <a:pathLst>
              <a:path w="5878242" h="257173">
                <a:moveTo>
                  <a:pt x="0" y="0"/>
                </a:moveTo>
                <a:lnTo>
                  <a:pt x="5878243" y="0"/>
                </a:lnTo>
                <a:lnTo>
                  <a:pt x="5878243" y="257173"/>
                </a:lnTo>
                <a:lnTo>
                  <a:pt x="0" y="25717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6" name="TextBox 6"/>
          <p:cNvSpPr txBox="1"/>
          <p:nvPr/>
        </p:nvSpPr>
        <p:spPr>
          <a:xfrm>
            <a:off x="2357321" y="2240206"/>
            <a:ext cx="14682743" cy="6170920"/>
          </a:xfrm>
          <a:prstGeom prst="rect">
            <a:avLst/>
          </a:prstGeom>
        </p:spPr>
        <p:txBody>
          <a:bodyPr lIns="0" tIns="0" rIns="0" bIns="0" rtlCol="0" anchor="t">
            <a:spAutoFit/>
          </a:bodyPr>
          <a:lstStyle/>
          <a:p>
            <a:pPr>
              <a:lnSpc>
                <a:spcPct val="150000"/>
              </a:lnSpc>
            </a:pPr>
            <a:r>
              <a:rPr lang="en-US" sz="2000" b="1" u="sng" dirty="0" smtClean="0">
                <a:solidFill>
                  <a:srgbClr val="000000"/>
                </a:solidFill>
                <a:latin typeface="Open Sans"/>
                <a:ea typeface="Open Sans"/>
                <a:cs typeface="Open Sans"/>
                <a:sym typeface="Open Sans"/>
              </a:rPr>
              <a:t>Universal </a:t>
            </a:r>
            <a:r>
              <a:rPr lang="en-US" sz="2000" b="1" u="sng" dirty="0">
                <a:solidFill>
                  <a:srgbClr val="000000"/>
                </a:solidFill>
                <a:latin typeface="Open Sans"/>
                <a:ea typeface="Open Sans"/>
                <a:cs typeface="Open Sans"/>
                <a:sym typeface="Open Sans"/>
              </a:rPr>
              <a:t>Design </a:t>
            </a:r>
            <a:endParaRPr lang="hr-HR" sz="2000" b="1" u="sng" dirty="0" smtClean="0">
              <a:solidFill>
                <a:srgbClr val="000000"/>
              </a:solidFill>
              <a:latin typeface="Open Sans"/>
              <a:ea typeface="Open Sans"/>
              <a:cs typeface="Open Sans"/>
              <a:sym typeface="Open Sans"/>
            </a:endParaRPr>
          </a:p>
          <a:p>
            <a:pPr marL="285750" indent="-285750">
              <a:lnSpc>
                <a:spcPct val="150000"/>
              </a:lnSpc>
              <a:buFont typeface="Arial" panose="020B0604020202020204" pitchFamily="34" charset="0"/>
              <a:buChar char="•"/>
            </a:pPr>
            <a:r>
              <a:rPr lang="hr-HR" dirty="0">
                <a:solidFill>
                  <a:srgbClr val="000000"/>
                </a:solidFill>
                <a:latin typeface="Open Sans"/>
                <a:ea typeface="Open Sans"/>
                <a:cs typeface="Open Sans"/>
                <a:sym typeface="Open Sans"/>
              </a:rPr>
              <a:t>D</a:t>
            </a:r>
            <a:r>
              <a:rPr lang="en-US" dirty="0" err="1" smtClean="0">
                <a:solidFill>
                  <a:srgbClr val="000000"/>
                </a:solidFill>
                <a:latin typeface="Open Sans"/>
                <a:ea typeface="Open Sans"/>
                <a:cs typeface="Open Sans"/>
                <a:sym typeface="Open Sans"/>
              </a:rPr>
              <a:t>esigning</a:t>
            </a:r>
            <a:r>
              <a:rPr lang="en-US" dirty="0" smtClean="0">
                <a:solidFill>
                  <a:srgbClr val="000000"/>
                </a:solidFill>
                <a:latin typeface="Open Sans"/>
                <a:ea typeface="Open Sans"/>
                <a:cs typeface="Open Sans"/>
                <a:sym typeface="Open Sans"/>
              </a:rPr>
              <a:t> </a:t>
            </a:r>
            <a:r>
              <a:rPr lang="en-US" dirty="0">
                <a:solidFill>
                  <a:srgbClr val="000000"/>
                </a:solidFill>
                <a:latin typeface="Open Sans"/>
                <a:ea typeface="Open Sans"/>
                <a:cs typeface="Open Sans"/>
                <a:sym typeface="Open Sans"/>
              </a:rPr>
              <a:t>services that are inherently accessible to all, without the need for adaptations or </a:t>
            </a:r>
            <a:r>
              <a:rPr lang="en-US" dirty="0" smtClean="0">
                <a:solidFill>
                  <a:srgbClr val="000000"/>
                </a:solidFill>
                <a:latin typeface="Open Sans"/>
                <a:ea typeface="Open Sans"/>
                <a:cs typeface="Open Sans"/>
                <a:sym typeface="Open Sans"/>
              </a:rPr>
              <a:t>retrofitting.</a:t>
            </a:r>
            <a:endParaRPr lang="hr-HR" dirty="0" smtClean="0">
              <a:solidFill>
                <a:srgbClr val="000000"/>
              </a:solidFill>
              <a:latin typeface="Open Sans"/>
              <a:ea typeface="Open Sans"/>
              <a:cs typeface="Open Sans"/>
              <a:sym typeface="Open Sans"/>
            </a:endParaRPr>
          </a:p>
          <a:p>
            <a:pPr marL="285750" indent="-285750">
              <a:lnSpc>
                <a:spcPct val="150000"/>
              </a:lnSpc>
              <a:buFont typeface="Arial" panose="020B0604020202020204" pitchFamily="34" charset="0"/>
              <a:buChar char="•"/>
            </a:pPr>
            <a:r>
              <a:rPr lang="en-US" dirty="0" smtClean="0">
                <a:solidFill>
                  <a:srgbClr val="000000"/>
                </a:solidFill>
                <a:latin typeface="Open Sans"/>
                <a:ea typeface="Open Sans"/>
                <a:cs typeface="Open Sans"/>
                <a:sym typeface="Open Sans"/>
              </a:rPr>
              <a:t>Advocating </a:t>
            </a:r>
            <a:r>
              <a:rPr lang="en-US" dirty="0">
                <a:solidFill>
                  <a:srgbClr val="000000"/>
                </a:solidFill>
                <a:latin typeface="Open Sans"/>
                <a:ea typeface="Open Sans"/>
                <a:cs typeface="Open Sans"/>
                <a:sym typeface="Open Sans"/>
              </a:rPr>
              <a:t>for legal frameworks that require accessibility standards for all public and private victim support </a:t>
            </a:r>
            <a:r>
              <a:rPr lang="en-US" dirty="0" smtClean="0">
                <a:solidFill>
                  <a:srgbClr val="000000"/>
                </a:solidFill>
                <a:latin typeface="Open Sans"/>
                <a:ea typeface="Open Sans"/>
                <a:cs typeface="Open Sans"/>
                <a:sym typeface="Open Sans"/>
              </a:rPr>
              <a:t>services</a:t>
            </a:r>
            <a:endParaRPr lang="hr-HR" dirty="0" smtClean="0">
              <a:solidFill>
                <a:srgbClr val="000000"/>
              </a:solidFill>
              <a:latin typeface="Open Sans"/>
              <a:ea typeface="Open Sans"/>
              <a:cs typeface="Open Sans"/>
              <a:sym typeface="Open Sans"/>
            </a:endParaRPr>
          </a:p>
          <a:p>
            <a:pPr marL="285750" indent="-285750">
              <a:lnSpc>
                <a:spcPct val="150000"/>
              </a:lnSpc>
              <a:buFont typeface="Arial" panose="020B0604020202020204" pitchFamily="34" charset="0"/>
              <a:buChar char="•"/>
            </a:pPr>
            <a:endParaRPr lang="hr-HR" sz="1000" dirty="0">
              <a:solidFill>
                <a:srgbClr val="000000"/>
              </a:solidFill>
              <a:latin typeface="Open Sans"/>
              <a:ea typeface="Open Sans"/>
              <a:cs typeface="Open Sans"/>
              <a:sym typeface="Open Sans"/>
            </a:endParaRPr>
          </a:p>
          <a:p>
            <a:pPr>
              <a:lnSpc>
                <a:spcPts val="4759"/>
              </a:lnSpc>
            </a:pPr>
            <a:r>
              <a:rPr lang="en-US" sz="2000" b="1" dirty="0" smtClean="0">
                <a:solidFill>
                  <a:srgbClr val="000000"/>
                </a:solidFill>
                <a:latin typeface="Open Sans"/>
                <a:ea typeface="Open Sans"/>
                <a:cs typeface="Open Sans"/>
                <a:sym typeface="Open Sans"/>
              </a:rPr>
              <a:t>Legal </a:t>
            </a:r>
            <a:r>
              <a:rPr lang="en-US" sz="2000" b="1" dirty="0">
                <a:solidFill>
                  <a:srgbClr val="000000"/>
                </a:solidFill>
                <a:latin typeface="Open Sans"/>
                <a:ea typeface="Open Sans"/>
                <a:cs typeface="Open Sans"/>
                <a:sym typeface="Open Sans"/>
              </a:rPr>
              <a:t>Protections and Policy Reform:</a:t>
            </a:r>
          </a:p>
          <a:p>
            <a:pPr marL="457200" indent="-457200">
              <a:lnSpc>
                <a:spcPct val="150000"/>
              </a:lnSpc>
              <a:buFont typeface="Arial" panose="020B0604020202020204" pitchFamily="34" charset="0"/>
              <a:buChar char="•"/>
            </a:pPr>
            <a:r>
              <a:rPr lang="en-US" dirty="0" smtClean="0">
                <a:solidFill>
                  <a:srgbClr val="000000"/>
                </a:solidFill>
                <a:latin typeface="Open Sans"/>
                <a:ea typeface="Open Sans"/>
                <a:cs typeface="Open Sans"/>
                <a:sym typeface="Open Sans"/>
              </a:rPr>
              <a:t>Advocating </a:t>
            </a:r>
            <a:r>
              <a:rPr lang="en-US" dirty="0">
                <a:solidFill>
                  <a:srgbClr val="000000"/>
                </a:solidFill>
                <a:latin typeface="Open Sans"/>
                <a:ea typeface="Open Sans"/>
                <a:cs typeface="Open Sans"/>
                <a:sym typeface="Open Sans"/>
              </a:rPr>
              <a:t>for stronger laws that ensure persons with disabilities have equal access to justice and victim support </a:t>
            </a:r>
            <a:r>
              <a:rPr lang="hr-HR" dirty="0" err="1" smtClean="0">
                <a:solidFill>
                  <a:srgbClr val="000000"/>
                </a:solidFill>
                <a:latin typeface="Open Sans"/>
                <a:ea typeface="Open Sans"/>
                <a:cs typeface="Open Sans"/>
                <a:sym typeface="Open Sans"/>
              </a:rPr>
              <a:t>and</a:t>
            </a:r>
            <a:r>
              <a:rPr lang="hr-HR" dirty="0" smtClean="0">
                <a:solidFill>
                  <a:srgbClr val="000000"/>
                </a:solidFill>
                <a:latin typeface="Open Sans"/>
                <a:ea typeface="Open Sans"/>
                <a:cs typeface="Open Sans"/>
                <a:sym typeface="Open Sans"/>
              </a:rPr>
              <a:t> </a:t>
            </a:r>
            <a:r>
              <a:rPr lang="hr-HR" dirty="0">
                <a:solidFill>
                  <a:srgbClr val="000000"/>
                </a:solidFill>
                <a:latin typeface="Open Sans"/>
                <a:ea typeface="Open Sans"/>
                <a:cs typeface="Open Sans"/>
                <a:sym typeface="Open Sans"/>
              </a:rPr>
              <a:t>a</a:t>
            </a:r>
            <a:r>
              <a:rPr lang="en-US" dirty="0" err="1" smtClean="0">
                <a:solidFill>
                  <a:srgbClr val="000000"/>
                </a:solidFill>
                <a:latin typeface="Open Sans"/>
                <a:ea typeface="Open Sans"/>
                <a:cs typeface="Open Sans"/>
                <a:sym typeface="Open Sans"/>
              </a:rPr>
              <a:t>ddressing</a:t>
            </a:r>
            <a:r>
              <a:rPr lang="en-US" dirty="0" smtClean="0">
                <a:solidFill>
                  <a:srgbClr val="000000"/>
                </a:solidFill>
                <a:latin typeface="Open Sans"/>
                <a:ea typeface="Open Sans"/>
                <a:cs typeface="Open Sans"/>
                <a:sym typeface="Open Sans"/>
              </a:rPr>
              <a:t> </a:t>
            </a:r>
            <a:r>
              <a:rPr lang="hr-HR" dirty="0" err="1" smtClean="0">
                <a:solidFill>
                  <a:srgbClr val="000000"/>
                </a:solidFill>
                <a:latin typeface="Open Sans"/>
                <a:ea typeface="Open Sans"/>
                <a:cs typeface="Open Sans"/>
                <a:sym typeface="Open Sans"/>
              </a:rPr>
              <a:t>existing</a:t>
            </a:r>
            <a:r>
              <a:rPr lang="hr-HR" dirty="0" smtClean="0">
                <a:solidFill>
                  <a:srgbClr val="000000"/>
                </a:solidFill>
                <a:latin typeface="Open Sans"/>
                <a:ea typeface="Open Sans"/>
                <a:cs typeface="Open Sans"/>
                <a:sym typeface="Open Sans"/>
              </a:rPr>
              <a:t> </a:t>
            </a:r>
            <a:r>
              <a:rPr lang="en-US" dirty="0" smtClean="0">
                <a:solidFill>
                  <a:srgbClr val="000000"/>
                </a:solidFill>
                <a:latin typeface="Open Sans"/>
                <a:ea typeface="Open Sans"/>
                <a:cs typeface="Open Sans"/>
                <a:sym typeface="Open Sans"/>
              </a:rPr>
              <a:t>gaps </a:t>
            </a:r>
            <a:r>
              <a:rPr lang="en-US" dirty="0">
                <a:solidFill>
                  <a:srgbClr val="000000"/>
                </a:solidFill>
                <a:latin typeface="Open Sans"/>
                <a:ea typeface="Open Sans"/>
                <a:cs typeface="Open Sans"/>
                <a:sym typeface="Open Sans"/>
              </a:rPr>
              <a:t>in the legal </a:t>
            </a:r>
            <a:r>
              <a:rPr lang="en-US" dirty="0" smtClean="0">
                <a:solidFill>
                  <a:srgbClr val="000000"/>
                </a:solidFill>
                <a:latin typeface="Open Sans"/>
                <a:ea typeface="Open Sans"/>
                <a:cs typeface="Open Sans"/>
                <a:sym typeface="Open Sans"/>
              </a:rPr>
              <a:t>system</a:t>
            </a:r>
            <a:r>
              <a:rPr lang="hr-HR" dirty="0" smtClean="0">
                <a:solidFill>
                  <a:srgbClr val="000000"/>
                </a:solidFill>
                <a:latin typeface="Open Sans"/>
                <a:ea typeface="Open Sans"/>
                <a:cs typeface="Open Sans"/>
                <a:sym typeface="Open Sans"/>
              </a:rPr>
              <a:t>.</a:t>
            </a:r>
          </a:p>
          <a:p>
            <a:pPr marL="457200" indent="-457200">
              <a:lnSpc>
                <a:spcPct val="150000"/>
              </a:lnSpc>
              <a:buFont typeface="Arial" panose="020B0604020202020204" pitchFamily="34" charset="0"/>
              <a:buChar char="•"/>
            </a:pPr>
            <a:endParaRPr lang="hr-HR" sz="1000" dirty="0" smtClean="0">
              <a:solidFill>
                <a:srgbClr val="000000"/>
              </a:solidFill>
              <a:latin typeface="Open Sans"/>
              <a:ea typeface="Open Sans"/>
              <a:cs typeface="Open Sans"/>
              <a:sym typeface="Open Sans"/>
            </a:endParaRPr>
          </a:p>
          <a:p>
            <a:pPr>
              <a:lnSpc>
                <a:spcPct val="150000"/>
              </a:lnSpc>
            </a:pPr>
            <a:r>
              <a:rPr lang="en-US" sz="2000" b="1" dirty="0" smtClean="0">
                <a:solidFill>
                  <a:srgbClr val="000000"/>
                </a:solidFill>
                <a:latin typeface="Open Sans"/>
                <a:ea typeface="Open Sans"/>
                <a:cs typeface="Open Sans"/>
                <a:sym typeface="Open Sans"/>
              </a:rPr>
              <a:t>Funding </a:t>
            </a:r>
            <a:r>
              <a:rPr lang="en-US" sz="2000" b="1" dirty="0">
                <a:solidFill>
                  <a:srgbClr val="000000"/>
                </a:solidFill>
                <a:latin typeface="Open Sans"/>
                <a:ea typeface="Open Sans"/>
                <a:cs typeface="Open Sans"/>
                <a:sym typeface="Open Sans"/>
              </a:rPr>
              <a:t>and Resources:</a:t>
            </a:r>
          </a:p>
          <a:p>
            <a:pPr marL="285750" indent="-285750">
              <a:lnSpc>
                <a:spcPct val="150000"/>
              </a:lnSpc>
              <a:buFont typeface="Arial" panose="020B0604020202020204" pitchFamily="34" charset="0"/>
              <a:buChar char="•"/>
            </a:pPr>
            <a:r>
              <a:rPr lang="en-US" dirty="0" smtClean="0">
                <a:solidFill>
                  <a:srgbClr val="000000"/>
                </a:solidFill>
                <a:latin typeface="Open Sans"/>
                <a:ea typeface="Open Sans"/>
                <a:cs typeface="Open Sans"/>
                <a:sym typeface="Open Sans"/>
              </a:rPr>
              <a:t>Ensuring </a:t>
            </a:r>
            <a:r>
              <a:rPr lang="en-US" dirty="0">
                <a:solidFill>
                  <a:srgbClr val="000000"/>
                </a:solidFill>
                <a:latin typeface="Open Sans"/>
                <a:ea typeface="Open Sans"/>
                <a:cs typeface="Open Sans"/>
                <a:sym typeface="Open Sans"/>
              </a:rPr>
              <a:t>that there is adequate funding and resources allocated specifically for disability-inclusive victim support </a:t>
            </a:r>
            <a:r>
              <a:rPr lang="en-US" dirty="0" smtClean="0">
                <a:solidFill>
                  <a:srgbClr val="000000"/>
                </a:solidFill>
                <a:latin typeface="Open Sans"/>
                <a:ea typeface="Open Sans"/>
                <a:cs typeface="Open Sans"/>
                <a:sym typeface="Open Sans"/>
              </a:rPr>
              <a:t>programs</a:t>
            </a:r>
            <a:r>
              <a:rPr lang="hr-HR" dirty="0" smtClean="0">
                <a:solidFill>
                  <a:srgbClr val="000000"/>
                </a:solidFill>
                <a:latin typeface="Open Sans"/>
                <a:ea typeface="Open Sans"/>
                <a:cs typeface="Open Sans"/>
                <a:sym typeface="Open Sans"/>
              </a:rPr>
              <a:t/>
            </a:r>
            <a:br>
              <a:rPr lang="hr-HR" dirty="0" smtClean="0">
                <a:solidFill>
                  <a:srgbClr val="000000"/>
                </a:solidFill>
                <a:latin typeface="Open Sans"/>
                <a:ea typeface="Open Sans"/>
                <a:cs typeface="Open Sans"/>
                <a:sym typeface="Open Sans"/>
              </a:rPr>
            </a:br>
            <a:endParaRPr lang="hr-HR" sz="1000" dirty="0">
              <a:solidFill>
                <a:srgbClr val="000000"/>
              </a:solidFill>
              <a:latin typeface="Open Sans"/>
              <a:ea typeface="Open Sans"/>
              <a:cs typeface="Open Sans"/>
              <a:sym typeface="Open Sans"/>
            </a:endParaRPr>
          </a:p>
          <a:p>
            <a:pPr>
              <a:lnSpc>
                <a:spcPts val="4759"/>
              </a:lnSpc>
            </a:pPr>
            <a:r>
              <a:rPr lang="en-US" sz="2000" b="1" dirty="0" smtClean="0">
                <a:solidFill>
                  <a:srgbClr val="000000"/>
                </a:solidFill>
                <a:latin typeface="Open Sans"/>
                <a:ea typeface="Open Sans"/>
                <a:cs typeface="Open Sans"/>
                <a:sym typeface="Open Sans"/>
              </a:rPr>
              <a:t>Community </a:t>
            </a:r>
            <a:r>
              <a:rPr lang="en-US" sz="2000" b="1" dirty="0">
                <a:solidFill>
                  <a:srgbClr val="000000"/>
                </a:solidFill>
                <a:latin typeface="Open Sans"/>
                <a:ea typeface="Open Sans"/>
                <a:cs typeface="Open Sans"/>
                <a:sym typeface="Open Sans"/>
              </a:rPr>
              <a:t>Engagement and Awareness:</a:t>
            </a:r>
          </a:p>
          <a:p>
            <a:pPr marL="457200" indent="-457200">
              <a:lnSpc>
                <a:spcPct val="150000"/>
              </a:lnSpc>
              <a:buFont typeface="Arial" panose="020B0604020202020204" pitchFamily="34" charset="0"/>
              <a:buChar char="•"/>
            </a:pPr>
            <a:r>
              <a:rPr lang="en-US" dirty="0" smtClean="0">
                <a:solidFill>
                  <a:srgbClr val="000000"/>
                </a:solidFill>
                <a:latin typeface="Open Sans"/>
                <a:ea typeface="Open Sans"/>
                <a:cs typeface="Open Sans"/>
                <a:sym typeface="Open Sans"/>
              </a:rPr>
              <a:t>Creating </a:t>
            </a:r>
            <a:r>
              <a:rPr lang="en-US" dirty="0">
                <a:solidFill>
                  <a:srgbClr val="000000"/>
                </a:solidFill>
                <a:latin typeface="Open Sans"/>
                <a:ea typeface="Open Sans"/>
                <a:cs typeface="Open Sans"/>
                <a:sym typeface="Open Sans"/>
              </a:rPr>
              <a:t>public awareness campaigns to reduce stigma and raise awareness about the unique needs of women, children, and people with disabilities in the context of </a:t>
            </a:r>
            <a:r>
              <a:rPr lang="en-US" dirty="0" smtClean="0">
                <a:solidFill>
                  <a:srgbClr val="000000"/>
                </a:solidFill>
                <a:latin typeface="Open Sans"/>
                <a:ea typeface="Open Sans"/>
                <a:cs typeface="Open Sans"/>
                <a:sym typeface="Open Sans"/>
              </a:rPr>
              <a:t>victimization</a:t>
            </a:r>
            <a:endParaRPr lang="en-US" dirty="0">
              <a:solidFill>
                <a:srgbClr val="000000"/>
              </a:solidFill>
              <a:latin typeface="Open Sans"/>
              <a:ea typeface="Open Sans"/>
              <a:cs typeface="Open Sans"/>
              <a:sym typeface="Open Sans"/>
            </a:endParaRPr>
          </a:p>
          <a:p>
            <a:pPr marL="457200" indent="-457200">
              <a:lnSpc>
                <a:spcPct val="150000"/>
              </a:lnSpc>
              <a:buFont typeface="Arial" panose="020B0604020202020204" pitchFamily="34" charset="0"/>
              <a:buChar char="•"/>
            </a:pPr>
            <a:r>
              <a:rPr lang="en-US" dirty="0" smtClean="0">
                <a:solidFill>
                  <a:srgbClr val="000000"/>
                </a:solidFill>
                <a:latin typeface="Open Sans"/>
                <a:ea typeface="Open Sans"/>
                <a:cs typeface="Open Sans"/>
                <a:sym typeface="Open Sans"/>
              </a:rPr>
              <a:t>Empowering </a:t>
            </a:r>
            <a:r>
              <a:rPr lang="en-US" dirty="0">
                <a:solidFill>
                  <a:srgbClr val="000000"/>
                </a:solidFill>
                <a:latin typeface="Open Sans"/>
                <a:ea typeface="Open Sans"/>
                <a:cs typeface="Open Sans"/>
                <a:sym typeface="Open Sans"/>
              </a:rPr>
              <a:t>local communities to support persons with disabilities by educating them about their rights and available resources</a:t>
            </a:r>
            <a:r>
              <a:rPr lang="en-US" dirty="0" smtClean="0">
                <a:solidFill>
                  <a:srgbClr val="000000"/>
                </a:solidFill>
                <a:latin typeface="Open Sans"/>
                <a:ea typeface="Open Sans"/>
                <a:cs typeface="Open Sans"/>
                <a:sym typeface="Open Sans"/>
              </a:rPr>
              <a:t>.</a:t>
            </a:r>
            <a:endParaRPr lang="en-US" dirty="0">
              <a:solidFill>
                <a:srgbClr val="000000"/>
              </a:solidFill>
              <a:latin typeface="Open Sans"/>
              <a:ea typeface="Open Sans"/>
              <a:cs typeface="Open Sans"/>
              <a:sym typeface="Open Sans"/>
            </a:endParaRPr>
          </a:p>
        </p:txBody>
      </p:sp>
      <p:sp>
        <p:nvSpPr>
          <p:cNvPr id="9" name="TextBox 9"/>
          <p:cNvSpPr txBox="1"/>
          <p:nvPr/>
        </p:nvSpPr>
        <p:spPr>
          <a:xfrm>
            <a:off x="1524000" y="133066"/>
            <a:ext cx="17078300" cy="1115626"/>
          </a:xfrm>
          <a:prstGeom prst="rect">
            <a:avLst/>
          </a:prstGeom>
        </p:spPr>
        <p:txBody>
          <a:bodyPr wrap="square" lIns="0" tIns="0" rIns="0" bIns="0" rtlCol="0" anchor="t">
            <a:spAutoFit/>
          </a:bodyPr>
          <a:lstStyle/>
          <a:p>
            <a:pPr algn="ctr">
              <a:lnSpc>
                <a:spcPts val="9380"/>
              </a:lnSpc>
            </a:pPr>
            <a:r>
              <a:rPr lang="hr-HR" sz="6600" dirty="0" err="1" smtClean="0">
                <a:solidFill>
                  <a:srgbClr val="000000"/>
                </a:solidFill>
                <a:latin typeface="Roboto"/>
                <a:ea typeface="Roboto"/>
                <a:cs typeface="Roboto"/>
                <a:sym typeface="Roboto"/>
              </a:rPr>
              <a:t>What</a:t>
            </a:r>
            <a:r>
              <a:rPr lang="hr-HR" sz="6600" dirty="0" smtClean="0">
                <a:solidFill>
                  <a:srgbClr val="000000"/>
                </a:solidFill>
                <a:latin typeface="Roboto"/>
                <a:ea typeface="Roboto"/>
                <a:cs typeface="Roboto"/>
                <a:sym typeface="Roboto"/>
              </a:rPr>
              <a:t> is </a:t>
            </a:r>
            <a:r>
              <a:rPr lang="hr-HR" sz="6600" dirty="0" err="1" smtClean="0">
                <a:solidFill>
                  <a:srgbClr val="000000"/>
                </a:solidFill>
                <a:latin typeface="Roboto"/>
                <a:ea typeface="Roboto"/>
                <a:cs typeface="Roboto"/>
                <a:sym typeface="Roboto"/>
              </a:rPr>
              <a:t>needed</a:t>
            </a:r>
            <a:r>
              <a:rPr lang="hr-HR" sz="6600" dirty="0">
                <a:solidFill>
                  <a:srgbClr val="000000"/>
                </a:solidFill>
                <a:latin typeface="Roboto"/>
                <a:ea typeface="Roboto"/>
                <a:cs typeface="Roboto"/>
                <a:sym typeface="Roboto"/>
              </a:rPr>
              <a:t> </a:t>
            </a:r>
            <a:r>
              <a:rPr lang="hr-HR" sz="6600" dirty="0" smtClean="0">
                <a:solidFill>
                  <a:srgbClr val="000000"/>
                </a:solidFill>
                <a:latin typeface="Roboto"/>
                <a:ea typeface="Roboto"/>
                <a:cs typeface="Roboto"/>
                <a:sym typeface="Roboto"/>
              </a:rPr>
              <a:t>for </a:t>
            </a:r>
            <a:r>
              <a:rPr lang="hr-HR" sz="6600" dirty="0" err="1" smtClean="0">
                <a:solidFill>
                  <a:srgbClr val="000000"/>
                </a:solidFill>
                <a:latin typeface="Roboto"/>
                <a:ea typeface="Roboto"/>
                <a:cs typeface="Roboto"/>
                <a:sym typeface="Roboto"/>
              </a:rPr>
              <a:t>improving</a:t>
            </a:r>
            <a:r>
              <a:rPr lang="hr-HR" sz="6600" dirty="0" smtClean="0">
                <a:solidFill>
                  <a:srgbClr val="000000"/>
                </a:solidFill>
                <a:latin typeface="Roboto"/>
                <a:ea typeface="Roboto"/>
                <a:cs typeface="Roboto"/>
                <a:sym typeface="Roboto"/>
              </a:rPr>
              <a:t> </a:t>
            </a:r>
            <a:r>
              <a:rPr lang="hr-HR" sz="6600" dirty="0" err="1" smtClean="0">
                <a:solidFill>
                  <a:srgbClr val="000000"/>
                </a:solidFill>
                <a:latin typeface="Roboto"/>
                <a:ea typeface="Roboto"/>
                <a:cs typeface="Roboto"/>
                <a:sym typeface="Roboto"/>
              </a:rPr>
              <a:t>accessibility</a:t>
            </a:r>
            <a:r>
              <a:rPr lang="hr-HR" sz="6600" dirty="0" smtClean="0">
                <a:solidFill>
                  <a:srgbClr val="000000"/>
                </a:solidFill>
                <a:latin typeface="Roboto"/>
                <a:ea typeface="Roboto"/>
                <a:cs typeface="Roboto"/>
                <a:sym typeface="Roboto"/>
              </a:rPr>
              <a:t>?</a:t>
            </a:r>
            <a:endParaRPr lang="en-US" sz="6600" dirty="0">
              <a:solidFill>
                <a:srgbClr val="000000"/>
              </a:solidFill>
              <a:latin typeface="Roboto"/>
              <a:ea typeface="Roboto"/>
              <a:cs typeface="Roboto"/>
              <a:sym typeface="Roboto"/>
            </a:endParaRPr>
          </a:p>
        </p:txBody>
      </p:sp>
    </p:spTree>
    <p:extLst>
      <p:ext uri="{BB962C8B-B14F-4D97-AF65-F5344CB8AC3E}">
        <p14:creationId xmlns:p14="http://schemas.microsoft.com/office/powerpoint/2010/main" val="816233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
          <p:cNvSpPr/>
          <p:nvPr/>
        </p:nvSpPr>
        <p:spPr>
          <a:xfrm>
            <a:off x="503040" y="7951812"/>
            <a:ext cx="9505056" cy="1944216"/>
          </a:xfrm>
          <a:prstGeom prst="rect">
            <a:avLst/>
          </a:prstGeom>
          <a:noFill/>
          <a:ln w="57150" cap="flat" cmpd="sng">
            <a:solidFill>
              <a:schemeClr val="accent2"/>
            </a:solidFill>
            <a:prstDash val="solid"/>
            <a:round/>
            <a:headEnd type="none" w="sm" len="sm"/>
            <a:tailEnd type="none" w="sm" len="sm"/>
          </a:ln>
        </p:spPr>
        <p:txBody>
          <a:bodyPr spcFirstLastPara="1" wrap="square" lIns="163258" tIns="81606" rIns="163258" bIns="81606" anchor="ctr" anchorCtr="0">
            <a:noAutofit/>
          </a:bodyPr>
          <a:lstStyle/>
          <a:p>
            <a:pPr algn="ctr"/>
            <a:endParaRPr sz="3200">
              <a:solidFill>
                <a:schemeClr val="lt1"/>
              </a:solidFill>
              <a:latin typeface="Calibri"/>
              <a:ea typeface="Calibri"/>
              <a:cs typeface="Calibri"/>
              <a:sym typeface="Calibri"/>
            </a:endParaRPr>
          </a:p>
        </p:txBody>
      </p:sp>
      <p:sp>
        <p:nvSpPr>
          <p:cNvPr id="132" name="Google Shape;132;p7"/>
          <p:cNvSpPr txBox="1">
            <a:spLocks noGrp="1"/>
          </p:cNvSpPr>
          <p:nvPr>
            <p:ph type="subTitle" idx="1"/>
          </p:nvPr>
        </p:nvSpPr>
        <p:spPr>
          <a:xfrm>
            <a:off x="2743200" y="3955368"/>
            <a:ext cx="12801600" cy="2052228"/>
          </a:xfrm>
          <a:prstGeom prst="rect">
            <a:avLst/>
          </a:prstGeom>
          <a:noFill/>
          <a:ln>
            <a:noFill/>
          </a:ln>
        </p:spPr>
        <p:txBody>
          <a:bodyPr spcFirstLastPara="1" wrap="square" lIns="163258" tIns="81606" rIns="163258" bIns="81606" anchor="t" anchorCtr="0">
            <a:normAutofit/>
          </a:bodyPr>
          <a:lstStyle/>
          <a:p>
            <a:pPr>
              <a:spcBef>
                <a:spcPts val="0"/>
              </a:spcBef>
              <a:buClr>
                <a:schemeClr val="dk1"/>
              </a:buClr>
              <a:buSzPts val="3200"/>
            </a:pPr>
            <a:r>
              <a:rPr lang="hr-HR" dirty="0" err="1" smtClean="0">
                <a:solidFill>
                  <a:schemeClr val="dk1"/>
                </a:solidFill>
                <a:latin typeface="Quattrocento Sans"/>
                <a:ea typeface="Quattrocento Sans"/>
                <a:cs typeface="Quattrocento Sans"/>
                <a:sym typeface="Quattrocento Sans"/>
              </a:rPr>
              <a:t>Thank</a:t>
            </a:r>
            <a:r>
              <a:rPr lang="hr-HR" dirty="0" smtClean="0">
                <a:solidFill>
                  <a:schemeClr val="dk1"/>
                </a:solidFill>
                <a:latin typeface="Quattrocento Sans"/>
                <a:ea typeface="Quattrocento Sans"/>
                <a:cs typeface="Quattrocento Sans"/>
                <a:sym typeface="Quattrocento Sans"/>
              </a:rPr>
              <a:t> </a:t>
            </a:r>
            <a:r>
              <a:rPr lang="hr-HR" dirty="0" err="1" smtClean="0">
                <a:solidFill>
                  <a:schemeClr val="dk1"/>
                </a:solidFill>
                <a:latin typeface="Quattrocento Sans"/>
                <a:ea typeface="Quattrocento Sans"/>
                <a:cs typeface="Quattrocento Sans"/>
                <a:sym typeface="Quattrocento Sans"/>
              </a:rPr>
              <a:t>you</a:t>
            </a:r>
            <a:r>
              <a:rPr lang="hr-HR" dirty="0" smtClean="0">
                <a:solidFill>
                  <a:schemeClr val="dk1"/>
                </a:solidFill>
                <a:latin typeface="Quattrocento Sans"/>
                <a:ea typeface="Quattrocento Sans"/>
                <a:cs typeface="Quattrocento Sans"/>
                <a:sym typeface="Quattrocento Sans"/>
              </a:rPr>
              <a:t>!</a:t>
            </a:r>
            <a:endParaRPr dirty="0"/>
          </a:p>
          <a:p>
            <a:pPr>
              <a:spcBef>
                <a:spcPts val="679"/>
              </a:spcBef>
              <a:buClr>
                <a:srgbClr val="888888"/>
              </a:buClr>
              <a:buSzPts val="1900"/>
            </a:pPr>
            <a:endParaRPr sz="3400" dirty="0">
              <a:solidFill>
                <a:schemeClr val="dk1"/>
              </a:solidFill>
              <a:latin typeface="Quattrocento Sans"/>
              <a:ea typeface="Quattrocento Sans"/>
              <a:cs typeface="Quattrocento Sans"/>
              <a:sym typeface="Quattrocento Sans"/>
            </a:endParaRPr>
          </a:p>
          <a:p>
            <a:pPr>
              <a:spcBef>
                <a:spcPts val="1143"/>
              </a:spcBef>
              <a:buClr>
                <a:srgbClr val="888888"/>
              </a:buClr>
              <a:buSzPts val="3200"/>
            </a:pPr>
            <a:endParaRPr dirty="0">
              <a:solidFill>
                <a:schemeClr val="dk1"/>
              </a:solidFill>
              <a:latin typeface="Quattrocento Sans"/>
              <a:ea typeface="Quattrocento Sans"/>
              <a:cs typeface="Quattrocento Sans"/>
              <a:sym typeface="Quattrocento Sans"/>
            </a:endParaRPr>
          </a:p>
        </p:txBody>
      </p:sp>
      <p:pic>
        <p:nvPicPr>
          <p:cNvPr id="133" name="Google Shape;133;p7" descr="C:\Users\volonter.MPRHWS1758\Downloads\15171043_1251747511514584_2148941313277795990_n.png"/>
          <p:cNvPicPr preferRelativeResize="0"/>
          <p:nvPr/>
        </p:nvPicPr>
        <p:blipFill rotWithShape="1">
          <a:blip r:embed="rId3">
            <a:alphaModFix/>
          </a:blip>
          <a:srcRect l="-354" t="22450" b="24995"/>
          <a:stretch/>
        </p:blipFill>
        <p:spPr>
          <a:xfrm>
            <a:off x="-126210" y="606996"/>
            <a:ext cx="18408768" cy="2665563"/>
          </a:xfrm>
          <a:prstGeom prst="rect">
            <a:avLst/>
          </a:prstGeom>
          <a:noFill/>
          <a:ln>
            <a:noFill/>
          </a:ln>
        </p:spPr>
      </p:pic>
      <p:sp>
        <p:nvSpPr>
          <p:cNvPr id="134" name="Google Shape;134;p7"/>
          <p:cNvSpPr txBox="1"/>
          <p:nvPr/>
        </p:nvSpPr>
        <p:spPr>
          <a:xfrm>
            <a:off x="647056" y="7963200"/>
            <a:ext cx="9505200" cy="1996076"/>
          </a:xfrm>
          <a:prstGeom prst="rect">
            <a:avLst/>
          </a:prstGeom>
          <a:noFill/>
          <a:ln>
            <a:noFill/>
          </a:ln>
        </p:spPr>
        <p:txBody>
          <a:bodyPr spcFirstLastPara="1" wrap="square" lIns="163258" tIns="81606" rIns="163258" bIns="81606" anchor="t" anchorCtr="0">
            <a:spAutoFit/>
          </a:bodyPr>
          <a:lstStyle/>
          <a:p>
            <a:r>
              <a:rPr lang="hr-HR" sz="2900" b="1" dirty="0" smtClean="0">
                <a:solidFill>
                  <a:schemeClr val="dk1"/>
                </a:solidFill>
                <a:latin typeface="Quattrocento Sans"/>
                <a:ea typeface="Quattrocento Sans"/>
                <a:cs typeface="Quattrocento Sans"/>
                <a:sym typeface="Quattrocento Sans"/>
              </a:rPr>
              <a:t>National </a:t>
            </a:r>
            <a:r>
              <a:rPr lang="hr-HR" sz="2900" b="1" dirty="0" err="1" smtClean="0">
                <a:solidFill>
                  <a:schemeClr val="dk1"/>
                </a:solidFill>
                <a:latin typeface="Quattrocento Sans"/>
                <a:ea typeface="Quattrocento Sans"/>
                <a:cs typeface="Quattrocento Sans"/>
                <a:sym typeface="Quattrocento Sans"/>
              </a:rPr>
              <a:t>Call</a:t>
            </a:r>
            <a:r>
              <a:rPr lang="hr-HR" sz="2900" b="1" dirty="0" smtClean="0">
                <a:solidFill>
                  <a:schemeClr val="dk1"/>
                </a:solidFill>
                <a:latin typeface="Quattrocento Sans"/>
                <a:ea typeface="Quattrocento Sans"/>
                <a:cs typeface="Quattrocento Sans"/>
                <a:sym typeface="Quattrocento Sans"/>
              </a:rPr>
              <a:t> Centre for </a:t>
            </a:r>
            <a:r>
              <a:rPr lang="hr-HR" sz="2900" b="1" dirty="0" err="1" smtClean="0">
                <a:solidFill>
                  <a:schemeClr val="dk1"/>
                </a:solidFill>
                <a:latin typeface="Quattrocento Sans"/>
                <a:ea typeface="Quattrocento Sans"/>
                <a:cs typeface="Quattrocento Sans"/>
                <a:sym typeface="Quattrocento Sans"/>
              </a:rPr>
              <a:t>Victims</a:t>
            </a:r>
            <a:r>
              <a:rPr lang="hr-HR" sz="2900" b="1" dirty="0" smtClean="0">
                <a:solidFill>
                  <a:schemeClr val="dk1"/>
                </a:solidFill>
                <a:latin typeface="Quattrocento Sans"/>
                <a:ea typeface="Quattrocento Sans"/>
                <a:cs typeface="Quattrocento Sans"/>
                <a:sym typeface="Quattrocento Sans"/>
              </a:rPr>
              <a:t> </a:t>
            </a:r>
            <a:r>
              <a:rPr lang="hr-HR" sz="2900" b="1" dirty="0" err="1" smtClean="0">
                <a:solidFill>
                  <a:schemeClr val="dk1"/>
                </a:solidFill>
                <a:latin typeface="Quattrocento Sans"/>
                <a:ea typeface="Quattrocento Sans"/>
                <a:cs typeface="Quattrocento Sans"/>
                <a:sym typeface="Quattrocento Sans"/>
              </a:rPr>
              <a:t>of</a:t>
            </a:r>
            <a:r>
              <a:rPr lang="hr-HR" sz="2900" b="1" dirty="0" smtClean="0">
                <a:solidFill>
                  <a:schemeClr val="dk1"/>
                </a:solidFill>
                <a:latin typeface="Quattrocento Sans"/>
                <a:ea typeface="Quattrocento Sans"/>
                <a:cs typeface="Quattrocento Sans"/>
                <a:sym typeface="Quattrocento Sans"/>
              </a:rPr>
              <a:t> </a:t>
            </a:r>
            <a:r>
              <a:rPr lang="hr-HR" sz="2900" b="1" dirty="0" err="1" smtClean="0">
                <a:solidFill>
                  <a:schemeClr val="dk1"/>
                </a:solidFill>
                <a:latin typeface="Quattrocento Sans"/>
                <a:ea typeface="Quattrocento Sans"/>
                <a:cs typeface="Quattrocento Sans"/>
                <a:sym typeface="Quattrocento Sans"/>
              </a:rPr>
              <a:t>Crime</a:t>
            </a:r>
            <a:r>
              <a:rPr lang="hr-HR" sz="2900" b="1" dirty="0" smtClean="0">
                <a:solidFill>
                  <a:schemeClr val="dk1"/>
                </a:solidFill>
                <a:latin typeface="Quattrocento Sans"/>
                <a:ea typeface="Quattrocento Sans"/>
                <a:cs typeface="Quattrocento Sans"/>
                <a:sym typeface="Quattrocento Sans"/>
              </a:rPr>
              <a:t> - </a:t>
            </a:r>
            <a:r>
              <a:rPr lang="hr-HR" sz="2900" b="1" u="sng" dirty="0" smtClean="0">
                <a:solidFill>
                  <a:schemeClr val="dk1"/>
                </a:solidFill>
                <a:latin typeface="Quattrocento Sans"/>
                <a:ea typeface="Quattrocento Sans"/>
                <a:cs typeface="Quattrocento Sans"/>
                <a:sym typeface="Quattrocento Sans"/>
              </a:rPr>
              <a:t>116 </a:t>
            </a:r>
            <a:r>
              <a:rPr lang="hr-HR" sz="2900" b="1" u="sng" dirty="0">
                <a:solidFill>
                  <a:schemeClr val="dk1"/>
                </a:solidFill>
                <a:latin typeface="Quattrocento Sans"/>
                <a:ea typeface="Quattrocento Sans"/>
                <a:cs typeface="Quattrocento Sans"/>
                <a:sym typeface="Quattrocento Sans"/>
              </a:rPr>
              <a:t>006</a:t>
            </a:r>
            <a:endParaRPr dirty="0"/>
          </a:p>
          <a:p>
            <a:r>
              <a:rPr lang="hr-HR" sz="2900" b="1" i="1" dirty="0" err="1">
                <a:solidFill>
                  <a:schemeClr val="dk1"/>
                </a:solidFill>
                <a:latin typeface="Quattrocento Sans"/>
                <a:ea typeface="Quattrocento Sans"/>
                <a:cs typeface="Quattrocento Sans"/>
                <a:sym typeface="Quattrocento Sans"/>
              </a:rPr>
              <a:t>pzs.hr</a:t>
            </a:r>
            <a:endParaRPr sz="2900" b="1" i="1" dirty="0">
              <a:solidFill>
                <a:schemeClr val="dk1"/>
              </a:solidFill>
              <a:latin typeface="Quattrocento Sans"/>
              <a:ea typeface="Quattrocento Sans"/>
              <a:cs typeface="Quattrocento Sans"/>
              <a:sym typeface="Quattrocento Sans"/>
            </a:endParaRPr>
          </a:p>
          <a:p>
            <a:r>
              <a:rPr lang="hr-HR" sz="2900" b="1" dirty="0">
                <a:solidFill>
                  <a:schemeClr val="dk1"/>
                </a:solidFill>
                <a:latin typeface="Quattrocento Sans"/>
                <a:ea typeface="Quattrocento Sans"/>
                <a:cs typeface="Quattrocento Sans"/>
                <a:sym typeface="Quattrocento Sans"/>
              </a:rPr>
              <a:t>e-mail: npc@pzs.hr</a:t>
            </a:r>
            <a:endParaRPr sz="2900" b="1" dirty="0">
              <a:solidFill>
                <a:schemeClr val="dk1"/>
              </a:solidFill>
              <a:latin typeface="Quattrocento Sans"/>
              <a:ea typeface="Quattrocento Sans"/>
              <a:cs typeface="Quattrocento Sans"/>
              <a:sym typeface="Quattrocento Sans"/>
            </a:endParaRPr>
          </a:p>
          <a:p>
            <a:endParaRPr sz="3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8134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sustava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66FEED2BC0E4A8B205266952AA691" ma:contentTypeVersion="19" ma:contentTypeDescription="Create a new document." ma:contentTypeScope="" ma:versionID="404f6ed16ae9c2f5241a4c1b3c0f006f">
  <xsd:schema xmlns:xsd="http://www.w3.org/2001/XMLSchema" xmlns:xs="http://www.w3.org/2001/XMLSchema" xmlns:p="http://schemas.microsoft.com/office/2006/metadata/properties" xmlns:ns2="135f0a40-a41e-4f35-9cd9-f96bef97fc61" xmlns:ns3="d84f543f-c299-4ad7-a877-a5495c8c7d57" targetNamespace="http://schemas.microsoft.com/office/2006/metadata/properties" ma:root="true" ma:fieldsID="c7c76f1bfd74550d9481520a078d4432" ns2:_="" ns3:_="">
    <xsd:import namespace="135f0a40-a41e-4f35-9cd9-f96bef97fc61"/>
    <xsd:import namespace="d84f543f-c299-4ad7-a877-a5495c8c7d5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2:SharedWithUsers" minOccurs="0"/>
                <xsd:element ref="ns2:SharedWithDetail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5f0a40-a41e-4f35-9cd9-f96bef97fc6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e50c674-e03b-46ee-acf4-cb16a0fcb11b}" ma:internalName="TaxCatchAll" ma:showField="CatchAllData" ma:web="135f0a40-a41e-4f35-9cd9-f96bef97fc6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84f543f-c299-4ad7-a877-a5495c8c7d5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7912542-4a7e-41c2-b2b3-a117ce585ec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_Flow_SignoffStatus" ma:index="29"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84f543f-c299-4ad7-a877-a5495c8c7d57">
      <Terms xmlns="http://schemas.microsoft.com/office/infopath/2007/PartnerControls"/>
    </lcf76f155ced4ddcb4097134ff3c332f>
    <TaxCatchAll xmlns="135f0a40-a41e-4f35-9cd9-f96bef97fc61" xsi:nil="true"/>
    <_Flow_SignoffStatus xmlns="d84f543f-c299-4ad7-a877-a5495c8c7d57" xsi:nil="true"/>
    <SharedWithUsers xmlns="135f0a40-a41e-4f35-9cd9-f96bef97fc61">
      <UserInfo>
        <DisplayName/>
        <AccountId xsi:nil="true"/>
        <AccountType/>
      </UserInfo>
    </SharedWithUsers>
    <_dlc_DocId xmlns="135f0a40-a41e-4f35-9cd9-f96bef97fc61">6FC55VEKY67V-1659371838-60713</_dlc_DocId>
    <_dlc_DocIdUrl xmlns="135f0a40-a41e-4f35-9cd9-f96bef97fc61">
      <Url>https://mdacintl.sharepoint.com/sites/share/_layouts/15/DocIdRedir.aspx?ID=6FC55VEKY67V-1659371838-60713</Url>
      <Description>6FC55VEKY67V-1659371838-60713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DD4BE28-8124-4481-8706-240709113573}"/>
</file>

<file path=customXml/itemProps2.xml><?xml version="1.0" encoding="utf-8"?>
<ds:datastoreItem xmlns:ds="http://schemas.openxmlformats.org/officeDocument/2006/customXml" ds:itemID="{9297E463-90E8-4438-A341-CA002D045F3A}"/>
</file>

<file path=customXml/itemProps3.xml><?xml version="1.0" encoding="utf-8"?>
<ds:datastoreItem xmlns:ds="http://schemas.openxmlformats.org/officeDocument/2006/customXml" ds:itemID="{F262DD29-817A-4DB7-8236-4C85C5AE04E1}"/>
</file>

<file path=customXml/itemProps4.xml><?xml version="1.0" encoding="utf-8"?>
<ds:datastoreItem xmlns:ds="http://schemas.openxmlformats.org/officeDocument/2006/customXml" ds:itemID="{6DEBD5D1-4316-4A35-93E8-A68ABD884E63}"/>
</file>

<file path=docProps/app.xml><?xml version="1.0" encoding="utf-8"?>
<Properties xmlns="http://schemas.openxmlformats.org/officeDocument/2006/extended-properties" xmlns:vt="http://schemas.openxmlformats.org/officeDocument/2006/docPropsVTypes">
  <TotalTime>332</TotalTime>
  <Words>679</Words>
  <Application>Microsoft Office PowerPoint</Application>
  <PresentationFormat>Prilagođeno</PresentationFormat>
  <Paragraphs>85</Paragraphs>
  <Slides>8</Slides>
  <Notes>5</Notes>
  <HiddenSlides>0</HiddenSlides>
  <MMClips>0</MMClips>
  <ScaleCrop>false</ScaleCrop>
  <HeadingPairs>
    <vt:vector size="6" baseType="variant">
      <vt:variant>
        <vt:lpstr>Korišteni fontovi</vt:lpstr>
      </vt:variant>
      <vt:variant>
        <vt:i4>11</vt:i4>
      </vt:variant>
      <vt:variant>
        <vt:lpstr>Tema</vt:lpstr>
      </vt:variant>
      <vt:variant>
        <vt:i4>2</vt:i4>
      </vt:variant>
      <vt:variant>
        <vt:lpstr>Naslovi slajdova</vt:lpstr>
      </vt:variant>
      <vt:variant>
        <vt:i4>8</vt:i4>
      </vt:variant>
    </vt:vector>
  </HeadingPairs>
  <TitlesOfParts>
    <vt:vector size="21" baseType="lpstr">
      <vt:lpstr>Arial</vt:lpstr>
      <vt:lpstr>Segoe UI Semilight</vt:lpstr>
      <vt:lpstr>Open Sans</vt:lpstr>
      <vt:lpstr>Calibri</vt:lpstr>
      <vt:lpstr>Quattrocento Sans</vt:lpstr>
      <vt:lpstr>Bebas Neue</vt:lpstr>
      <vt:lpstr>Segoe UI</vt:lpstr>
      <vt:lpstr>Open Sans Bold</vt:lpstr>
      <vt:lpstr>Open Sans Italics</vt:lpstr>
      <vt:lpstr>Roboto</vt:lpstr>
      <vt:lpstr>Wingdings</vt:lpstr>
      <vt:lpstr>Office Theme</vt:lpstr>
      <vt:lpstr>Tema sustava Office</vt:lpstr>
      <vt:lpstr>PowerPointova prezentacija</vt:lpstr>
      <vt:lpstr>National Call Centre for Victims of Crime – 116 006</vt:lpstr>
      <vt:lpstr>National Call Centre for Victims of Crime – 116 006</vt:lpstr>
      <vt:lpstr>PowerPointova prezentacija</vt:lpstr>
      <vt:lpstr>PowerPointova prezentacija</vt:lpstr>
      <vt:lpstr>PowerPointova prezentacija</vt:lpstr>
      <vt:lpstr>PowerPointova prezentacija</vt:lpstr>
      <vt:lpstr>PowerPointova prezentacija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 for Victims Workshop – kopija</dc:title>
  <dc:creator>Maja Štahan</dc:creator>
  <cp:lastModifiedBy>Maja Štahan</cp:lastModifiedBy>
  <cp:revision>20</cp:revision>
  <dcterms:created xsi:type="dcterms:W3CDTF">2006-08-16T00:00:00Z</dcterms:created>
  <dcterms:modified xsi:type="dcterms:W3CDTF">2024-11-20T13:58:22Z</dcterms:modified>
  <dc:identifier>DAGOaHIhlgs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0x01010024966FEED2BC0E4A8B205266952AA691</vt:lpwstr>
  </property>
  <property fmtid="{D5CDD505-2E9C-101B-9397-08002B2CF9AE}" pid="3" name="Order">
    <vt:r8>7129400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y fmtid="{D5CDD505-2E9C-101B-9397-08002B2CF9AE}" pid="13" name="_dlc_DocIdItemGuid">
    <vt:lpwstr>ed0da822-41b3-44b9-bdc2-d5c2c918a1a7</vt:lpwstr>
  </property>
</Properties>
</file>