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1"/>
  </p:notesMasterIdLst>
  <p:sldIdLst>
    <p:sldId id="256" r:id="rId12"/>
    <p:sldId id="257" r:id="rId13"/>
    <p:sldId id="259" r:id="rId14"/>
    <p:sldId id="260" r:id="rId15"/>
    <p:sldId id="267" r:id="rId16"/>
    <p:sldId id="284" r:id="rId17"/>
    <p:sldId id="282" r:id="rId18"/>
    <p:sldId id="273" r:id="rId19"/>
    <p:sldId id="265" r:id="rId20"/>
  </p:sldIdLst>
  <p:sldSz cx="10177463" cy="76168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0"/>
  </p:normalViewPr>
  <p:slideViewPr>
    <p:cSldViewPr snapToGrid="0">
      <p:cViewPr varScale="1">
        <p:scale>
          <a:sx n="75" d="100"/>
          <a:sy n="75" d="100"/>
        </p:scale>
        <p:origin x="1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move the slide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1728F0B-CD2D-4C5C-87F1-D63D20C278C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22737" cy="308610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main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89EBFD-0DE4-48E0-80A6-05E2C2D07301}" type="slidenum">
              <a: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22737" cy="30861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E3F094-F327-4A5B-B602-FC8895FDA858}" type="slidenum">
              <a: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22737" cy="308610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A0642B9-5A75-4641-AC1E-41CAA6EA75F4}" type="slidenum">
              <a: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600" y="812880"/>
            <a:ext cx="5355720" cy="400824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4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0EAADA5-7EA4-45E5-A8B0-5B93CF0CBD8D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22737" cy="308610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B26295B-C99B-426B-BADA-E3EA250C3DE9}" type="slidenum">
              <a: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46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812800"/>
            <a:ext cx="53562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943E5-358B-6748-8574-5F22B991D769}" type="slidenum">
              <a:rPr lang="is-IS" altLang="is-IS" smtClean="0"/>
              <a:pPr>
                <a:defRPr/>
              </a:pPr>
              <a:t>7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95437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22737" cy="308610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EDC18C9-8521-4B83-9931-743003B6E43E}" type="slidenum">
              <a:rPr lang="is-IS" sz="1200" b="0" strike="noStrike" spc="-1">
                <a:solidFill>
                  <a:srgbClr val="000000"/>
                </a:solidFill>
                <a:latin typeface="Times New Roman"/>
                <a:ea typeface="ヒラギノ角ゴ Pro W3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9760" y="2470320"/>
            <a:ext cx="915732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35F16-9C67-4FC0-9A63-49C54134B56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780403-2793-4CE6-BF21-5882D6FB6FF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05285D7-7A35-485B-BEA1-7E9B394265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A278470-5801-46A1-834B-8BF6ACBC79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59171-5497-4D6B-AE09-72D67BBC1A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CB2EED-19EA-4DCE-81B3-AC409AF2E85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9760" y="2470320"/>
            <a:ext cx="915732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1FAAD6B-7A87-4157-B869-E23EC0513BC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7FC0-DF22-538D-8E77-6C5DAC5E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8EDA-2317-EC7F-C8D9-9756032D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8173-0313-9A0C-539D-9C28DEBC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DF5A-7902-3248-BEE9-AD2DCA17F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3C3EAEB-893A-4335-99E7-73D958F6C60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9760" y="2470320"/>
            <a:ext cx="446868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202360" y="2470320"/>
            <a:ext cx="446868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E04FDB1-0683-4D98-9752-16C81BE256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9347210-DD24-496A-87E8-EEA5BDBE98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7D84DBA-60A4-4F3C-BA9B-63CBAF2744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098DB9-56AA-4694-A18C-7083B2D57284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8680" y="1782000"/>
            <a:ext cx="9159120" cy="44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C94DF1-F566-41A7-816F-745DD35670A2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5070F5-6A0C-44E0-BF5E-FAA63B6CE362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01FA82C-158F-4250-86BE-A0E486704811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97E9399-AC07-4A9A-A0E9-A0AB7F0578AF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9760" y="2470320"/>
            <a:ext cx="915732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478B12-829C-4097-9DE1-7F070EBE09CC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3D8A4B3-ED40-4EEF-996A-DC948CC2FCD0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9760" y="2470320"/>
            <a:ext cx="446832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202360" y="2470320"/>
            <a:ext cx="4468320" cy="433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0EAD5C-80A8-4BEB-90BF-A3043B3DFACF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76CF96D-54FA-4395-96C5-8FC2ADAF6D73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6520" y="105552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9264D0-FF14-4C28-B742-4391008EC2C6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3476520" y="7059600"/>
            <a:ext cx="322308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729468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F46C25-9906-4A30-993A-C964432C9F49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ヒラギノ角ゴ Pro W3"/>
              </a:rPr>
              <a:t>‹#›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509760" y="7059600"/>
            <a:ext cx="2372400" cy="4035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5-471X/12/2/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66771" y="1294380"/>
            <a:ext cx="9043920" cy="163260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E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Disabled Women and Violence: Facilitators of Access to Justice</a:t>
            </a:r>
            <a:endParaRPr lang="en-GB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828801" y="3453840"/>
            <a:ext cx="6162946" cy="31629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kern="1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DIS-CONNECTED – Violence against women and children Conference  </a:t>
            </a:r>
            <a:endParaRPr lang="en-GB" sz="2100" b="1" kern="100" noProof="1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PhD</a:t>
            </a: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Student: Eliona Gjecaj </a:t>
            </a:r>
            <a:endParaRPr lang="en-US" sz="2100" b="1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Supervisor: Prof. Emerita Rannveig Traustadóttir</a:t>
            </a:r>
            <a:endParaRPr lang="en-US" sz="2100" b="1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Co-supervisor: Prof. Anna Lawson</a:t>
            </a:r>
            <a:endParaRPr lang="en-US" sz="2100" b="1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Centre for Disability Studies </a:t>
            </a:r>
            <a:endParaRPr lang="en-US" sz="2100" b="1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University of Iceland </a:t>
            </a:r>
            <a:endParaRPr lang="en-US" sz="2100" b="1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IE" sz="2100" b="1" strike="noStrike" spc="-1" noProof="1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Email: </a:t>
            </a:r>
            <a:r>
              <a:rPr lang="en-IE" sz="2100" b="1" u="sng" strike="noStrike" spc="-1" noProof="1">
                <a:solidFill>
                  <a:schemeClr val="bg1"/>
                </a:solidFill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eliona@hi.is</a:t>
            </a:r>
            <a:endParaRPr lang="en-US" sz="2100" b="1" strike="noStrike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0" algn="ctr" defTabSz="45072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100" b="1" strike="noStrike" spc="-1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2" descr="A person in a red shirt&#10;&#10;Description automatically generated"/>
          <p:cNvPicPr/>
          <p:nvPr/>
        </p:nvPicPr>
        <p:blipFill>
          <a:blip r:embed="rId3"/>
          <a:stretch/>
        </p:blipFill>
        <p:spPr>
          <a:xfrm>
            <a:off x="7537320" y="5273640"/>
            <a:ext cx="2638800" cy="234216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" descr="A close up of a logo&#10;&#10;Description automatically generated"/>
          <p:cNvPicPr/>
          <p:nvPr/>
        </p:nvPicPr>
        <p:blipFill>
          <a:blip r:embed="rId4"/>
          <a:stretch/>
        </p:blipFill>
        <p:spPr>
          <a:xfrm>
            <a:off x="0" y="6616800"/>
            <a:ext cx="3210480" cy="99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10071" y="675360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/>
          <a:p>
            <a:pPr indent="0" algn="ctr" defTabSz="45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3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My Research description: 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27847" y="2122865"/>
            <a:ext cx="8859620" cy="4818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90720" tIns="45360" rIns="90720" bIns="45360" numCol="1" spcCol="0" anchor="t">
            <a:noAutofit/>
          </a:bodyPr>
          <a:lstStyle/>
          <a:p>
            <a:pPr marL="338040" indent="-338040" defTabSz="450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Part of DARE (Disability Advocacy Research Europe) Project </a:t>
            </a:r>
            <a:endParaRPr lang="en-US" sz="2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040" indent="-338040" defTabSz="450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Based in Iceland. </a:t>
            </a:r>
            <a:endParaRPr lang="en-US" sz="2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040" indent="-338040" defTabSz="450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Focuses on voicing and capturing the experience of disabled women as </a:t>
            </a:r>
            <a:r>
              <a:rPr lang="en-IE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well as those supporting them thorough detection, reporting and prosecuting violence. </a:t>
            </a:r>
            <a:endParaRPr lang="en-US" sz="2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040" indent="-338040" defTabSz="450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is-I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 Rights Approach: combining Disability Studies, Gender Studies, and Disability Law and Policy.</a:t>
            </a:r>
          </a:p>
          <a:p>
            <a:pPr marL="338040" indent="-338040" defTabSz="450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is-I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Qualitative Methods: Semi-structured interviews, document analyses and field observation.</a:t>
            </a:r>
          </a:p>
          <a:p>
            <a:pPr indent="0" defTabSz="45072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Calibri"/>
            </a:endParaRPr>
          </a:p>
          <a:p>
            <a:pPr indent="0" defTabSz="45072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61" name="Picture 3"/>
          <p:cNvPicPr/>
          <p:nvPr/>
        </p:nvPicPr>
        <p:blipFill>
          <a:blip r:embed="rId3"/>
          <a:stretch/>
        </p:blipFill>
        <p:spPr>
          <a:xfrm>
            <a:off x="5788080" y="6772320"/>
            <a:ext cx="2400840" cy="8672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4"/>
          <p:cNvPicPr/>
          <p:nvPr/>
        </p:nvPicPr>
        <p:blipFill>
          <a:blip r:embed="rId4"/>
          <a:stretch/>
        </p:blipFill>
        <p:spPr>
          <a:xfrm>
            <a:off x="8832960" y="6767640"/>
            <a:ext cx="1354680" cy="88164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6" descr="A screenshot of a cell phone&#10;&#10;Description automatically generated"/>
          <p:cNvPicPr/>
          <p:nvPr/>
        </p:nvPicPr>
        <p:blipFill>
          <a:blip r:embed="rId5"/>
          <a:stretch/>
        </p:blipFill>
        <p:spPr>
          <a:xfrm>
            <a:off x="3470400" y="6784920"/>
            <a:ext cx="1646640" cy="84204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A close up of a logo&#10;&#10;Description automatically generated"/>
          <p:cNvPicPr/>
          <p:nvPr/>
        </p:nvPicPr>
        <p:blipFill>
          <a:blip r:embed="rId6"/>
          <a:stretch/>
        </p:blipFill>
        <p:spPr>
          <a:xfrm>
            <a:off x="0" y="6781680"/>
            <a:ext cx="2789640" cy="86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39840" y="733680"/>
            <a:ext cx="9837360" cy="7581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/>
          <a:p>
            <a:pPr indent="0" algn="ctr" defTabSz="45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Three groups of participants</a:t>
            </a:r>
            <a:br>
              <a:rPr sz="3000" dirty="0"/>
            </a:br>
            <a:r>
              <a:rPr lang="en-US" sz="3000" b="1" strike="noStrike" spc="-1" dirty="0">
                <a:solidFill>
                  <a:schemeClr val="accent3"/>
                </a:solidFill>
                <a:latin typeface="Calibri"/>
                <a:ea typeface="Arial"/>
              </a:rPr>
              <a:t>Data Collection in Iceland </a:t>
            </a:r>
            <a:br>
              <a:rPr sz="3000" dirty="0"/>
            </a:br>
            <a:endParaRPr lang="en-US" sz="30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TextBox 4"/>
          <p:cNvSpPr/>
          <p:nvPr/>
        </p:nvSpPr>
        <p:spPr>
          <a:xfrm>
            <a:off x="339840" y="2252520"/>
            <a:ext cx="2783520" cy="429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(1) Self-identified Disabled Women who were subjected to violence: 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A) those who went to court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B) those  who did not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                  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TextBox 7"/>
          <p:cNvSpPr/>
          <p:nvPr/>
        </p:nvSpPr>
        <p:spPr>
          <a:xfrm>
            <a:off x="3466080" y="2163240"/>
            <a:ext cx="3372120" cy="674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(2) Professionals working on: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A) Support Frameworks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B) Prosecution Structures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IE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e.g., Rights </a:t>
            </a:r>
            <a:r>
              <a:rPr lang="is-IS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Protection officers (RPO)</a:t>
            </a:r>
            <a:r>
              <a:rPr lang="en-GB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, </a:t>
            </a:r>
            <a:r>
              <a:rPr lang="en-IE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Staff at women’s shelter and</a:t>
            </a:r>
            <a:r>
              <a:rPr lang="en-GB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 </a:t>
            </a:r>
            <a:r>
              <a:rPr lang="en-US" sz="2300" b="0" strike="noStrike" spc="-1" dirty="0" err="1">
                <a:solidFill>
                  <a:schemeClr val="lt1"/>
                </a:solidFill>
                <a:latin typeface="Arial"/>
                <a:ea typeface="ヒラギノ角ゴ Pro W3"/>
              </a:rPr>
              <a:t>Stígamót</a:t>
            </a:r>
            <a:r>
              <a:rPr lang="en-US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 and </a:t>
            </a:r>
            <a:r>
              <a:rPr lang="en-US" sz="2300" b="0" strike="noStrike" spc="-1" dirty="0" err="1">
                <a:solidFill>
                  <a:schemeClr val="lt1"/>
                </a:solidFill>
                <a:latin typeface="Arial"/>
                <a:ea typeface="ヒラギノ角ゴ Pro W3"/>
              </a:rPr>
              <a:t>Bjarkarhlíð</a:t>
            </a:r>
            <a:r>
              <a:rPr lang="en-GB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, </a:t>
            </a:r>
            <a:r>
              <a:rPr lang="en-IE" sz="2300" b="0" strike="noStrike" spc="-1" dirty="0">
                <a:solidFill>
                  <a:schemeClr val="lt1"/>
                </a:solidFill>
                <a:latin typeface="Arial"/>
                <a:ea typeface="ヒラギノ角ゴ Pro W3"/>
              </a:rPr>
              <a:t>police, lawyers, prosecutors etc.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          </a:t>
            </a:r>
            <a:endParaRPr lang="en-US" sz="23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extBox 9"/>
          <p:cNvSpPr/>
          <p:nvPr/>
        </p:nvSpPr>
        <p:spPr>
          <a:xfrm>
            <a:off x="7026840" y="2258280"/>
            <a:ext cx="2813760" cy="49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300" b="1" strike="noStrike" spc="-1">
                <a:solidFill>
                  <a:schemeClr val="lt1"/>
                </a:solidFill>
                <a:latin typeface="Arial"/>
                <a:ea typeface="ヒラギノ角ゴ Pro W3"/>
              </a:rPr>
              <a:t>(3) Others background info including: </a:t>
            </a: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300" b="0" strike="noStrike" spc="-1">
                <a:solidFill>
                  <a:schemeClr val="lt1"/>
                </a:solidFill>
                <a:latin typeface="Arial"/>
                <a:ea typeface="ヒラギノ角ゴ Pro W3"/>
              </a:rPr>
              <a:t>Experts on the justice system, people working in the disability field with some expertise in this topic and family members.</a:t>
            </a: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3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Box 11"/>
          <p:cNvSpPr/>
          <p:nvPr/>
        </p:nvSpPr>
        <p:spPr>
          <a:xfrm>
            <a:off x="4000320" y="1564200"/>
            <a:ext cx="2303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0" strike="noStrike" spc="-1">
                <a:solidFill>
                  <a:schemeClr val="accent3"/>
                </a:solidFill>
                <a:latin typeface="Arial"/>
                <a:ea typeface="ヒラギノ角ゴ Pro W3"/>
              </a:rPr>
              <a:t>38 Interviews: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Box 15"/>
          <p:cNvSpPr/>
          <p:nvPr/>
        </p:nvSpPr>
        <p:spPr>
          <a:xfrm>
            <a:off x="1054440" y="6444720"/>
            <a:ext cx="27835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3600" b="0" strike="noStrike" spc="-1">
                <a:solidFill>
                  <a:schemeClr val="accent3"/>
                </a:solidFill>
                <a:latin typeface="Arial"/>
                <a:ea typeface="ヒラギノ角ゴ Pro W3"/>
              </a:rPr>
              <a:t>18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TextBox 19"/>
          <p:cNvSpPr/>
          <p:nvPr/>
        </p:nvSpPr>
        <p:spPr>
          <a:xfrm>
            <a:off x="8030423" y="6444720"/>
            <a:ext cx="1807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3600" b="0" strike="noStrike" spc="-1" dirty="0">
                <a:solidFill>
                  <a:schemeClr val="accent3"/>
                </a:solidFill>
                <a:latin typeface="Arial"/>
                <a:ea typeface="ヒラギノ角ゴ Pro W3"/>
              </a:rPr>
              <a:t>5</a:t>
            </a:r>
            <a:endParaRPr lang="en-US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Box 24"/>
          <p:cNvSpPr/>
          <p:nvPr/>
        </p:nvSpPr>
        <p:spPr>
          <a:xfrm>
            <a:off x="4502520" y="6449400"/>
            <a:ext cx="1751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3600" b="0" strike="noStrike" spc="-1">
                <a:solidFill>
                  <a:schemeClr val="accent3"/>
                </a:solidFill>
                <a:latin typeface="Arial"/>
                <a:ea typeface="ヒラギノ角ゴ Pro W3"/>
              </a:rPr>
              <a:t>15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9"/>
          <p:cNvPicPr/>
          <p:nvPr/>
        </p:nvPicPr>
        <p:blipFill>
          <a:blip r:embed="rId3"/>
          <a:stretch/>
        </p:blipFill>
        <p:spPr>
          <a:xfrm>
            <a:off x="1592280" y="1143720"/>
            <a:ext cx="6992640" cy="6472800"/>
          </a:xfrm>
          <a:prstGeom prst="rect">
            <a:avLst/>
          </a:prstGeom>
          <a:ln w="0">
            <a:noFill/>
          </a:ln>
        </p:spPr>
      </p:pic>
      <p:sp>
        <p:nvSpPr>
          <p:cNvPr id="80" name="TextBox 1"/>
          <p:cNvSpPr/>
          <p:nvPr/>
        </p:nvSpPr>
        <p:spPr>
          <a:xfrm>
            <a:off x="3901680" y="253080"/>
            <a:ext cx="18835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s-IS" sz="4000" b="0" strike="noStrike" spc="-1">
                <a:solidFill>
                  <a:schemeClr val="lt1"/>
                </a:solidFill>
                <a:latin typeface="Calibri"/>
              </a:rPr>
              <a:t>Findings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10071" y="204747"/>
            <a:ext cx="9157320" cy="126900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ctr">
            <a:noAutofit/>
          </a:bodyPr>
          <a:lstStyle/>
          <a:p>
            <a:pPr indent="0" algn="ctr" defTabSz="4507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s-IS" sz="3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Articles of PhD thesis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43466" y="1328957"/>
            <a:ext cx="8873067" cy="3751041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t">
            <a:noAutofit/>
          </a:bodyPr>
          <a:lstStyle/>
          <a:p>
            <a:pPr defTabSz="450720">
              <a:lnSpc>
                <a:spcPct val="150000"/>
              </a:lnSpc>
              <a:spcBef>
                <a:spcPts val="479"/>
              </a:spcBef>
              <a:spcAft>
                <a:spcPts val="799"/>
              </a:spcAft>
              <a:tabLst>
                <a:tab pos="0" algn="l"/>
              </a:tabLst>
            </a:pP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</a:t>
            </a: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We Got Lucky with the Judge</a:t>
            </a: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”</a:t>
            </a: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 Access to Justice for Disabled Women in Iceland</a:t>
            </a:r>
          </a:p>
          <a:p>
            <a:pPr defTabSz="450720">
              <a:lnSpc>
                <a:spcPct val="150000"/>
              </a:lnSpc>
              <a:spcBef>
                <a:spcPts val="479"/>
              </a:spcBef>
              <a:spcAft>
                <a:spcPts val="799"/>
              </a:spcAft>
              <a:tabLst>
                <a:tab pos="0" algn="l"/>
              </a:tabLst>
            </a:pPr>
            <a:r>
              <a:rPr lang="en-GB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“They guarantee understanding both ways”: Rights Protection Officers as Facilitators of Access to Justice for Disabled Women.</a:t>
            </a:r>
            <a:endParaRPr lang="en-GB" sz="2400" b="0" strike="noStrike" spc="-1" dirty="0">
              <a:solidFill>
                <a:schemeClr val="bg1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450720">
              <a:lnSpc>
                <a:spcPct val="150000"/>
              </a:lnSpc>
              <a:spcBef>
                <a:spcPts val="479"/>
              </a:spcBef>
              <a:spcAft>
                <a:spcPts val="799"/>
              </a:spcAft>
              <a:tabLst>
                <a:tab pos="0" algn="l"/>
              </a:tabLst>
            </a:pPr>
            <a:r>
              <a:rPr lang="is-IS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Available at: </a:t>
            </a:r>
            <a:r>
              <a:rPr lang="is-IS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https://www.mdpi.com/2075-471X/12/2/21</a:t>
            </a:r>
            <a:r>
              <a:rPr lang="is-IS" sz="2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and </a:t>
            </a:r>
            <a:r>
              <a:rPr lang="en-IE" sz="24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https://</a:t>
            </a:r>
            <a:r>
              <a:rPr lang="en-IE" sz="2400" u="sng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sjdr.se</a:t>
            </a:r>
            <a:r>
              <a:rPr lang="en-IE" sz="24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/articles/10.16993/sjdr.1051</a:t>
            </a:r>
            <a:endParaRPr lang="en-GB" sz="2400" b="0" u="sng" strike="noStrike" spc="-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indent="0" defTabSz="450720">
              <a:lnSpc>
                <a:spcPct val="15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50720">
              <a:lnSpc>
                <a:spcPct val="15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riangle 3"/>
          <p:cNvSpPr/>
          <p:nvPr/>
        </p:nvSpPr>
        <p:spPr>
          <a:xfrm>
            <a:off x="3666534" y="5260888"/>
            <a:ext cx="2844393" cy="2020092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s-IS" sz="3200" b="0" strike="noStrike" spc="-1">
                <a:solidFill>
                  <a:schemeClr val="lt1"/>
                </a:solidFill>
                <a:latin typeface="Calibri"/>
                <a:ea typeface="ヒラギノ角ゴ Pro W3"/>
              </a:rPr>
              <a:t>RPO‘s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5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F0C9-FB3F-122C-CB46-10195AC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192494"/>
            <a:ext cx="9158287" cy="1270000"/>
          </a:xfrm>
        </p:spPr>
        <p:txBody>
          <a:bodyPr/>
          <a:lstStyle/>
          <a:p>
            <a:r>
              <a:rPr lang="is-I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RPO‘s function throughout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777B-097C-465F-261C-22A94626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037" y="1478764"/>
            <a:ext cx="9158287" cy="619349"/>
          </a:xfrm>
        </p:spPr>
        <p:txBody>
          <a:bodyPr/>
          <a:lstStyle/>
          <a:p>
            <a:pPr marL="0" indent="0">
              <a:buNone/>
            </a:pPr>
            <a:r>
              <a:rPr lang="is-IS" sz="2400" dirty="0">
                <a:solidFill>
                  <a:schemeClr val="bg1"/>
                </a:solidFill>
                <a:latin typeface="+mn-lt"/>
              </a:rPr>
              <a:t>Support to the disabled woman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CA89335B-1356-8C36-D545-83600A95FA80}"/>
              </a:ext>
            </a:extLst>
          </p:cNvPr>
          <p:cNvSpPr/>
          <p:nvPr/>
        </p:nvSpPr>
        <p:spPr>
          <a:xfrm>
            <a:off x="3112011" y="2200374"/>
            <a:ext cx="3960440" cy="3240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dirty="0"/>
              <a:t>RPO‘s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62E89-0A53-5D16-A9C9-522790599C6A}"/>
              </a:ext>
            </a:extLst>
          </p:cNvPr>
          <p:cNvSpPr txBox="1"/>
          <p:nvPr/>
        </p:nvSpPr>
        <p:spPr>
          <a:xfrm>
            <a:off x="790740" y="5782838"/>
            <a:ext cx="332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Request of procedural and reasonable accommodations </a:t>
            </a:r>
            <a:endParaRPr lang="is-I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B35BC-7974-9146-9DD2-5107AA154302}"/>
              </a:ext>
            </a:extLst>
          </p:cNvPr>
          <p:cNvSpPr txBox="1"/>
          <p:nvPr/>
        </p:nvSpPr>
        <p:spPr>
          <a:xfrm>
            <a:off x="6381308" y="5758635"/>
            <a:ext cx="3008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Informing and advising justice workers how, what and why </a:t>
            </a:r>
          </a:p>
          <a:p>
            <a:endParaRPr lang="is-I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D8C84B76-C405-BC2A-74BC-3E58DBBD6FCC}"/>
              </a:ext>
            </a:extLst>
          </p:cNvPr>
          <p:cNvSpPr/>
          <p:nvPr/>
        </p:nvSpPr>
        <p:spPr>
          <a:xfrm>
            <a:off x="277903" y="1388171"/>
            <a:ext cx="576064" cy="6019890"/>
          </a:xfrm>
          <a:prstGeom prst="corner">
            <a:avLst>
              <a:gd name="adj1" fmla="val 50000"/>
              <a:gd name="adj2" fmla="val 47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57A886D-999E-496F-38D7-0ED87D8D850A}"/>
              </a:ext>
            </a:extLst>
          </p:cNvPr>
          <p:cNvSpPr/>
          <p:nvPr/>
        </p:nvSpPr>
        <p:spPr>
          <a:xfrm flipH="1">
            <a:off x="9330495" y="1388171"/>
            <a:ext cx="576063" cy="601989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9243-670B-A0AE-74F9-0E8DD89C3D60}"/>
              </a:ext>
            </a:extLst>
          </p:cNvPr>
          <p:cNvSpPr/>
          <p:nvPr/>
        </p:nvSpPr>
        <p:spPr>
          <a:xfrm>
            <a:off x="277903" y="1380962"/>
            <a:ext cx="562356" cy="309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52EA4-C909-EBD4-9AD5-6C2A3835A5E7}"/>
              </a:ext>
            </a:extLst>
          </p:cNvPr>
          <p:cNvSpPr/>
          <p:nvPr/>
        </p:nvSpPr>
        <p:spPr>
          <a:xfrm>
            <a:off x="9344202" y="1388171"/>
            <a:ext cx="562356" cy="309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69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B766-8F95-70D8-1E2D-97FC949A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92312"/>
            <a:ext cx="9062383" cy="1000100"/>
          </a:xfrm>
        </p:spPr>
        <p:txBody>
          <a:bodyPr/>
          <a:lstStyle/>
          <a:p>
            <a:r>
              <a:rPr lang="is-I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RPO‘s function throughout the process</a:t>
            </a:r>
            <a:r>
              <a:rPr lang="en-CA" sz="32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is-IS" sz="32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DA46-CD49-5C1E-F22F-F7C358F6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9" y="1296486"/>
            <a:ext cx="4032448" cy="669674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IE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E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escribe and discuss the role of RPOs regarding: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CA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enerally, the role of RPOs, contact, assignment and consent. 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Follow-up actions before and after police 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Police stage 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Prosecution stage: case dropped 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Court: before and in court 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9775" lvl="1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en-CA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Limitations to their role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is-I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EC8E7A2-715E-EB20-1D97-50CC04FD5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3958" y="-426636"/>
            <a:ext cx="12214770" cy="763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FCA64-BE0E-B4A0-6B37-EA60CC4DA76D}"/>
              </a:ext>
            </a:extLst>
          </p:cNvPr>
          <p:cNvSpPr txBox="1"/>
          <p:nvPr/>
        </p:nvSpPr>
        <p:spPr>
          <a:xfrm>
            <a:off x="4440659" y="6976764"/>
            <a:ext cx="437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solidFill>
                  <a:schemeClr val="bg1"/>
                </a:solidFill>
                <a:latin typeface="+mn-lt"/>
              </a:rPr>
              <a:t>6 barriers to justice. </a:t>
            </a:r>
          </a:p>
        </p:txBody>
      </p:sp>
    </p:spTree>
    <p:extLst>
      <p:ext uri="{BB962C8B-B14F-4D97-AF65-F5344CB8AC3E}">
        <p14:creationId xmlns:p14="http://schemas.microsoft.com/office/powerpoint/2010/main" val="34545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2ADF-2939-4F64-6738-3952C07F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0" y="0"/>
            <a:ext cx="9157320" cy="1269000"/>
          </a:xfrm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Facilitators </a:t>
            </a:r>
            <a:endParaRPr lang="is-I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2A3D7-73A8-67FF-6048-16C4B3E51386}"/>
              </a:ext>
            </a:extLst>
          </p:cNvPr>
          <p:cNvSpPr txBox="1"/>
          <p:nvPr/>
        </p:nvSpPr>
        <p:spPr>
          <a:xfrm>
            <a:off x="79649" y="735861"/>
            <a:ext cx="1009781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800" kern="1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RPOs (réttindagæslumaður) and Police </a:t>
            </a:r>
            <a:endParaRPr lang="en-GB" sz="2400" kern="100" noProof="1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23953222-3F77-BE82-4014-CBAF90BC5D2F}"/>
              </a:ext>
            </a:extLst>
          </p:cNvPr>
          <p:cNvSpPr/>
          <p:nvPr/>
        </p:nvSpPr>
        <p:spPr>
          <a:xfrm rot="169200">
            <a:off x="143951" y="1660922"/>
            <a:ext cx="5450754" cy="3888678"/>
          </a:xfrm>
          <a:prstGeom prst="wedgeEllipseCallout">
            <a:avLst>
              <a:gd name="adj1" fmla="val -6752"/>
              <a:gd name="adj2" fmla="val 57135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IE" sz="1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They have a right to have a lawyer when we interview them, but those lawyers are, can we say, ‘just lawyers’ and they are not often able to communicate with the client. I was very willing in my investigations to have someone to advise me how I can talk to this person. The most important person besides the victim is [the RPO]. … We are respecting each other’s field, in my opinion.</a:t>
            </a:r>
            <a:endParaRPr lang="en-GB" sz="1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Callout 4">
            <a:extLst>
              <a:ext uri="{FF2B5EF4-FFF2-40B4-BE49-F238E27FC236}">
                <a16:creationId xmlns:a16="http://schemas.microsoft.com/office/drawing/2014/main" id="{60619F2B-2A25-62D9-17E7-58E982177167}"/>
              </a:ext>
            </a:extLst>
          </p:cNvPr>
          <p:cNvSpPr/>
          <p:nvPr/>
        </p:nvSpPr>
        <p:spPr>
          <a:xfrm flipH="1">
            <a:off x="5922229" y="1673654"/>
            <a:ext cx="4104909" cy="1579910"/>
          </a:xfrm>
          <a:prstGeom prst="wedgeEllipseCallout">
            <a:avLst>
              <a:gd name="adj1" fmla="val -33099"/>
              <a:gd name="adj2" fmla="val 58758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IE" sz="1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 is very different between police officers on whether our role is accepted or not in this situation.</a:t>
            </a:r>
            <a:endParaRPr lang="en-GB" sz="1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B28EC4C4-24F4-7521-4ACD-58B09A73A2FD}"/>
              </a:ext>
            </a:extLst>
          </p:cNvPr>
          <p:cNvSpPr/>
          <p:nvPr/>
        </p:nvSpPr>
        <p:spPr>
          <a:xfrm rot="169200">
            <a:off x="300921" y="6428360"/>
            <a:ext cx="4472138" cy="858828"/>
          </a:xfrm>
          <a:prstGeom prst="wedgeEllipseCallout">
            <a:avLst>
              <a:gd name="adj1" fmla="val -14206"/>
              <a:gd name="adj2" fmla="val -69029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IE" sz="1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They guarantee understanding both ways.</a:t>
            </a:r>
            <a:endParaRPr lang="en-GB" sz="1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Callout 4">
            <a:extLst>
              <a:ext uri="{FF2B5EF4-FFF2-40B4-BE49-F238E27FC236}">
                <a16:creationId xmlns:a16="http://schemas.microsoft.com/office/drawing/2014/main" id="{6706DF6D-CBB4-AC66-C0DF-41EC2A55A10D}"/>
              </a:ext>
            </a:extLst>
          </p:cNvPr>
          <p:cNvSpPr/>
          <p:nvPr/>
        </p:nvSpPr>
        <p:spPr>
          <a:xfrm rot="169200" flipH="1">
            <a:off x="5075129" y="3864691"/>
            <a:ext cx="5058883" cy="3592009"/>
          </a:xfrm>
          <a:prstGeom prst="wedgeEllipseCallout">
            <a:avLst>
              <a:gd name="adj1" fmla="val -31511"/>
              <a:gd name="adj2" fmla="val -52075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IE" sz="1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process usually starts with the person or the police. For example, in the case of violence the police contact us and asks us to be a part of the investigation, to support the individual in the interview, to evaluate and to provide knowledge about the individual, so they can receive the right support.</a:t>
            </a:r>
            <a:endParaRPr lang="en-GB" sz="1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8AD30-B175-55A9-A3EC-2C55A1255043}"/>
              </a:ext>
            </a:extLst>
          </p:cNvPr>
          <p:cNvSpPr txBox="1"/>
          <p:nvPr/>
        </p:nvSpPr>
        <p:spPr>
          <a:xfrm>
            <a:off x="1766128" y="5812442"/>
            <a:ext cx="1016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100" dirty="0">
                <a:solidFill>
                  <a:schemeClr val="bg1"/>
                </a:solidFill>
              </a:rPr>
              <a:t>Police: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E495F-5388-1A2A-8AD6-47689B967AF3}"/>
              </a:ext>
            </a:extLst>
          </p:cNvPr>
          <p:cNvSpPr txBox="1"/>
          <p:nvPr/>
        </p:nvSpPr>
        <p:spPr>
          <a:xfrm>
            <a:off x="8674259" y="3408776"/>
            <a:ext cx="50878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100" dirty="0">
                <a:solidFill>
                  <a:schemeClr val="bg1"/>
                </a:solidFill>
              </a:rPr>
              <a:t>RPOs:</a:t>
            </a:r>
          </a:p>
        </p:txBody>
      </p:sp>
    </p:spTree>
    <p:extLst>
      <p:ext uri="{BB962C8B-B14F-4D97-AF65-F5344CB8AC3E}">
        <p14:creationId xmlns:p14="http://schemas.microsoft.com/office/powerpoint/2010/main" val="47233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1300120" y="3832200"/>
            <a:ext cx="7236360" cy="129420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numCol="1" spcCol="0" anchor="t">
            <a:noAutofit/>
          </a:bodyPr>
          <a:lstStyle/>
          <a:p>
            <a:pPr indent="0" algn="ctr" defTabSz="450720">
              <a:lnSpc>
                <a:spcPct val="100000"/>
              </a:lnSpc>
              <a:spcBef>
                <a:spcPts val="1440"/>
              </a:spcBef>
              <a:buNone/>
              <a:tabLst>
                <a:tab pos="0" algn="l"/>
              </a:tabLst>
            </a:pPr>
            <a:r>
              <a:rPr lang="is-IS" sz="2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	</a:t>
            </a:r>
            <a:r>
              <a:rPr lang="is-IS" sz="24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Open to Questions</a:t>
            </a: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TextBox 1"/>
          <p:cNvSpPr/>
          <p:nvPr/>
        </p:nvSpPr>
        <p:spPr>
          <a:xfrm>
            <a:off x="4206625" y="4739940"/>
            <a:ext cx="29502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s-IS" sz="3200" b="1" strike="noStrike" spc="-1" dirty="0">
                <a:solidFill>
                  <a:schemeClr val="lt1"/>
                </a:solidFill>
                <a:latin typeface="Calibri"/>
                <a:ea typeface="ヒラギノ角ゴ Pro W3"/>
              </a:rPr>
              <a:t>Thank you</a:t>
            </a:r>
            <a:endParaRPr lang="en-US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" name="Picture 1"/>
          <p:cNvPicPr/>
          <p:nvPr/>
        </p:nvPicPr>
        <p:blipFill>
          <a:blip r:embed="rId3"/>
          <a:stretch/>
        </p:blipFill>
        <p:spPr>
          <a:xfrm>
            <a:off x="3418151" y="5317380"/>
            <a:ext cx="3341160" cy="1883880"/>
          </a:xfrm>
          <a:prstGeom prst="rect">
            <a:avLst/>
          </a:prstGeom>
          <a:ln w="0">
            <a:noFill/>
          </a:ln>
        </p:spPr>
      </p:pic>
      <p:sp>
        <p:nvSpPr>
          <p:cNvPr id="107" name="TextBox 2"/>
          <p:cNvSpPr/>
          <p:nvPr/>
        </p:nvSpPr>
        <p:spPr>
          <a:xfrm>
            <a:off x="1165711" y="1121568"/>
            <a:ext cx="784604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s-IS" sz="3600" b="0" strike="noStrike" spc="-1" dirty="0">
                <a:solidFill>
                  <a:schemeClr val="lt1"/>
                </a:solidFill>
                <a:latin typeface="Calibri"/>
                <a:ea typeface="Times New Roman"/>
              </a:rPr>
              <a:t>‘Access to justice should rest on systematic protections, not accident or happenstance.’</a:t>
            </a:r>
            <a:endParaRPr lang="en-US" sz="3600" b="0" strike="noStrike" spc="-1" dirty="0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s-IS" sz="3600" b="0" strike="noStrike" spc="-1" dirty="0">
                <a:solidFill>
                  <a:schemeClr val="lt1"/>
                </a:solidFill>
                <a:latin typeface="Calibri"/>
                <a:ea typeface="Times New Roman"/>
              </a:rPr>
              <a:t>-Gjecaj </a:t>
            </a:r>
            <a:r>
              <a:rPr lang="is-IS" sz="3600" b="0" i="1" strike="noStrike" spc="-1" dirty="0">
                <a:solidFill>
                  <a:schemeClr val="lt1"/>
                </a:solidFill>
                <a:latin typeface="Calibri"/>
                <a:ea typeface="Times New Roman"/>
              </a:rPr>
              <a:t>et al. </a:t>
            </a:r>
            <a:r>
              <a:rPr lang="is-IS" sz="3600" b="0" strike="noStrike" spc="-1" dirty="0">
                <a:solidFill>
                  <a:schemeClr val="lt1"/>
                </a:solidFill>
                <a:latin typeface="Calibri"/>
                <a:ea typeface="Times New Roman"/>
              </a:rPr>
              <a:t>2023.  </a:t>
            </a:r>
            <a:endParaRPr lang="en-US" sz="3600" b="0" strike="noStrike" spc="-1" dirty="0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en-US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66FEED2BC0E4A8B205266952AA691" ma:contentTypeVersion="19" ma:contentTypeDescription="Create a new document." ma:contentTypeScope="" ma:versionID="404f6ed16ae9c2f5241a4c1b3c0f006f">
  <xsd:schema xmlns:xsd="http://www.w3.org/2001/XMLSchema" xmlns:xs="http://www.w3.org/2001/XMLSchema" xmlns:p="http://schemas.microsoft.com/office/2006/metadata/properties" xmlns:ns2="135f0a40-a41e-4f35-9cd9-f96bef97fc61" xmlns:ns3="d84f543f-c299-4ad7-a877-a5495c8c7d57" targetNamespace="http://schemas.microsoft.com/office/2006/metadata/properties" ma:root="true" ma:fieldsID="c7c76f1bfd74550d9481520a078d4432" ns2:_="" ns3:_="">
    <xsd:import namespace="135f0a40-a41e-4f35-9cd9-f96bef97fc61"/>
    <xsd:import namespace="d84f543f-c299-4ad7-a877-a5495c8c7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f0a40-a41e-4f35-9cd9-f96bef97fc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e50c674-e03b-46ee-acf4-cb16a0fcb11b}" ma:internalName="TaxCatchAll" ma:showField="CatchAllData" ma:web="135f0a40-a41e-4f35-9cd9-f96bef97f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f543f-c299-4ad7-a877-a5495c8c7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7912542-4a7e-41c2-b2b3-a117ce585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4f543f-c299-4ad7-a877-a5495c8c7d57">
      <Terms xmlns="http://schemas.microsoft.com/office/infopath/2007/PartnerControls"/>
    </lcf76f155ced4ddcb4097134ff3c332f>
    <TaxCatchAll xmlns="135f0a40-a41e-4f35-9cd9-f96bef97fc61" xsi:nil="true"/>
    <_Flow_SignoffStatus xmlns="d84f543f-c299-4ad7-a877-a5495c8c7d57" xsi:nil="true"/>
    <SharedWithUsers xmlns="135f0a40-a41e-4f35-9cd9-f96bef97fc61">
      <UserInfo>
        <DisplayName/>
        <AccountId xsi:nil="true"/>
        <AccountType/>
      </UserInfo>
    </SharedWithUsers>
    <_dlc_DocId xmlns="135f0a40-a41e-4f35-9cd9-f96bef97fc61">6FC55VEKY67V-1659371838-60642</_dlc_DocId>
    <_dlc_DocIdUrl xmlns="135f0a40-a41e-4f35-9cd9-f96bef97fc61">
      <Url>https://mdacintl.sharepoint.com/sites/share/_layouts/15/DocIdRedir.aspx?ID=6FC55VEKY67V-1659371838-60642</Url>
      <Description>6FC55VEKY67V-1659371838-60642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43975D4-430F-4A94-A4CB-AB798A92E02A}"/>
</file>

<file path=customXml/itemProps2.xml><?xml version="1.0" encoding="utf-8"?>
<ds:datastoreItem xmlns:ds="http://schemas.openxmlformats.org/officeDocument/2006/customXml" ds:itemID="{2F726C07-DE85-43BA-BB84-E6BADFC61C99}"/>
</file>

<file path=customXml/itemProps3.xml><?xml version="1.0" encoding="utf-8"?>
<ds:datastoreItem xmlns:ds="http://schemas.openxmlformats.org/officeDocument/2006/customXml" ds:itemID="{220AB6C7-F893-4BDB-9393-6F2A60EE34DC}"/>
</file>

<file path=customXml/itemProps4.xml><?xml version="1.0" encoding="utf-8"?>
<ds:datastoreItem xmlns:ds="http://schemas.openxmlformats.org/officeDocument/2006/customXml" ds:itemID="{9BB0867F-D22C-476E-8633-1105001E51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612</Words>
  <Application>Microsoft Macintosh PowerPoint</Application>
  <PresentationFormat>Custom</PresentationFormat>
  <Paragraphs>80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Disabled Women and Violence: Facilitators of Access to Justice</vt:lpstr>
      <vt:lpstr>My Research description: </vt:lpstr>
      <vt:lpstr>Three groups of participants Data Collection in Iceland  </vt:lpstr>
      <vt:lpstr>PowerPoint Presentation</vt:lpstr>
      <vt:lpstr>Articles of PhD thesis</vt:lpstr>
      <vt:lpstr>RPO‘s function throughout the process</vt:lpstr>
      <vt:lpstr>RPO‘s function throughout the process </vt:lpstr>
      <vt:lpstr>Facilitators </vt:lpstr>
      <vt:lpstr>PowerPoint Presentation</vt:lpstr>
    </vt:vector>
  </TitlesOfParts>
  <Company>Espur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Jón Örn Guðbjartsson</dc:creator>
  <dc:description/>
  <cp:lastModifiedBy>Ragnar Darri Hall</cp:lastModifiedBy>
  <cp:revision>164</cp:revision>
  <dcterms:created xsi:type="dcterms:W3CDTF">2010-06-28T14:25:40Z</dcterms:created>
  <dcterms:modified xsi:type="dcterms:W3CDTF">2024-11-17T12:55:01Z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Custom</vt:lpwstr>
  </property>
  <property fmtid="{D5CDD505-2E9C-101B-9397-08002B2CF9AE}" pid="4" name="Slides">
    <vt:i4>12</vt:i4>
  </property>
  <property fmtid="{D5CDD505-2E9C-101B-9397-08002B2CF9AE}" pid="5" name="ContentTypeId">
    <vt:lpwstr>0x01010024966FEED2BC0E4A8B205266952AA691</vt:lpwstr>
  </property>
  <property fmtid="{D5CDD505-2E9C-101B-9397-08002B2CF9AE}" pid="6" name="Order">
    <vt:r8>7126500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  <property fmtid="{D5CDD505-2E9C-101B-9397-08002B2CF9AE}" pid="16" name="_dlc_DocIdItemGuid">
    <vt:lpwstr>a7c00e7b-342a-4ab8-bae4-133741fd0a5d</vt:lpwstr>
  </property>
</Properties>
</file>