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306" r:id="rId2"/>
    <p:sldId id="264" r:id="rId3"/>
    <p:sldId id="295" r:id="rId4"/>
    <p:sldId id="450" r:id="rId5"/>
    <p:sldId id="459" r:id="rId6"/>
    <p:sldId id="455" r:id="rId7"/>
    <p:sldId id="456" r:id="rId8"/>
    <p:sldId id="462" r:id="rId9"/>
    <p:sldId id="305" r:id="rId10"/>
  </p:sldIdLst>
  <p:sldSz cx="18288000" cy="10287000"/>
  <p:notesSz cx="6858000" cy="9144000"/>
  <p:embeddedFontLst>
    <p:embeddedFont>
      <p:font typeface="Arimo" panose="020B0604020202020204" pitchFamily="34" charset="0"/>
      <p:regular r:id="rId12"/>
    </p:embeddedFont>
    <p:embeddedFont>
      <p:font typeface="Arimo Bold" panose="020B0704020202020204" pitchFamily="34" charset="0"/>
      <p:regular r:id="rId13"/>
      <p:bold r:id="rId14"/>
    </p:embeddedFont>
    <p:embeddedFont>
      <p:font typeface="Arimo Bold Italics" panose="020B070402020209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33"/>
    <a:srgbClr val="E18D75"/>
    <a:srgbClr val="1C1A29"/>
    <a:srgbClr val="414253"/>
    <a:srgbClr val="14131D"/>
    <a:srgbClr val="12111A"/>
    <a:srgbClr val="262335"/>
    <a:srgbClr val="232735"/>
    <a:srgbClr val="232335"/>
    <a:srgbClr val="202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00" autoAdjust="0"/>
    <p:restoredTop sz="93199" autoAdjust="0"/>
  </p:normalViewPr>
  <p:slideViewPr>
    <p:cSldViewPr>
      <p:cViewPr>
        <p:scale>
          <a:sx n="49" d="100"/>
          <a:sy n="49" d="100"/>
        </p:scale>
        <p:origin x="432"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6467-F3B2-0589-C5DA-80C23DCA173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10A48-F203-C378-DBE4-5A8F0DB085E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AA9BBD0-B457-1C35-81A3-D9C007117F6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5AC0AC1-610D-0BA1-8283-FB664D639B4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79AD3C1-C211-4758-8D87-F0C5A8720D9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5F019607-5100-910B-E0D2-37FB449AB9C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14A16E6-E699-8A28-1980-EF312174CA3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833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7283-EE1A-1DFF-BE49-BD7F03F0632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8CDCB5-8044-FC25-EF13-2A03BFD60C8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BD3B329-B305-EE29-F754-05AB832C45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5AEF693-813B-00C2-8A61-6E356CFC07A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D715C70-1B21-DE0C-E051-5CF5B46B1E6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FA95666-EC15-330E-3447-462B26FF122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1F020C2-3515-2F87-C10A-1C74E84416E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3164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55233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80E1C35-6A50-00D0-0481-B1E921E6910B}"/>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02DC616D-4569-008F-3B88-EC1EF18D2CA6}"/>
              </a:ext>
            </a:extLst>
          </p:cNvPr>
          <p:cNvSpPr txBox="1"/>
          <p:nvPr/>
        </p:nvSpPr>
        <p:spPr>
          <a:xfrm>
            <a:off x="864362" y="7602357"/>
            <a:ext cx="8450169" cy="1270028"/>
          </a:xfrm>
          <a:prstGeom prst="rect">
            <a:avLst/>
          </a:prstGeom>
        </p:spPr>
        <p:txBody>
          <a:bodyPr wrap="square" lIns="0" tIns="0" rIns="0" bIns="0" rtlCol="0" anchor="t">
            <a:spAutoFit/>
          </a:bodyPr>
          <a:lstStyle/>
          <a:p>
            <a:pPr algn="l">
              <a:lnSpc>
                <a:spcPts val="11949"/>
              </a:lnSpc>
            </a:pPr>
            <a:r>
              <a:rPr lang="en-US" sz="4000" b="1" dirty="0">
                <a:latin typeface="Arimo Bold"/>
                <a:ea typeface="Arimo Bold"/>
                <a:cs typeface="Arimo Bold"/>
                <a:sym typeface="Arimo Bold"/>
              </a:rPr>
              <a:t>DIS-CONNECTED Conference</a:t>
            </a:r>
          </a:p>
        </p:txBody>
      </p:sp>
      <p:sp>
        <p:nvSpPr>
          <p:cNvPr id="6" name="TextBox 6">
            <a:extLst>
              <a:ext uri="{FF2B5EF4-FFF2-40B4-BE49-F238E27FC236}">
                <a16:creationId xmlns:a16="http://schemas.microsoft.com/office/drawing/2014/main" id="{CCE639B2-7AB5-5EDD-DAB0-1015FC743C14}"/>
              </a:ext>
            </a:extLst>
          </p:cNvPr>
          <p:cNvSpPr txBox="1"/>
          <p:nvPr/>
        </p:nvSpPr>
        <p:spPr>
          <a:xfrm>
            <a:off x="825053" y="1629592"/>
            <a:ext cx="7404547" cy="5386090"/>
          </a:xfrm>
          <a:prstGeom prst="rect">
            <a:avLst/>
          </a:prstGeom>
        </p:spPr>
        <p:txBody>
          <a:bodyPr wrap="square" lIns="0" tIns="0" rIns="0" bIns="0" rtlCol="0" anchor="t">
            <a:spAutoFit/>
          </a:bodyPr>
          <a:lstStyle/>
          <a:p>
            <a:pPr algn="l">
              <a:lnSpc>
                <a:spcPts val="6980"/>
              </a:lnSpc>
            </a:pPr>
            <a:r>
              <a:rPr lang="en-US" sz="6600" dirty="0">
                <a:solidFill>
                  <a:schemeClr val="accent4">
                    <a:lumMod val="75000"/>
                  </a:schemeClr>
                </a:solidFill>
                <a:latin typeface="Arimo Bold"/>
                <a:ea typeface="Arimo Bold"/>
                <a:cs typeface="Arimo Bold"/>
                <a:sym typeface="Arimo Bold"/>
              </a:rPr>
              <a:t>Session 1: </a:t>
            </a:r>
          </a:p>
          <a:p>
            <a:pPr algn="l">
              <a:lnSpc>
                <a:spcPts val="6980"/>
              </a:lnSpc>
            </a:pPr>
            <a:r>
              <a:rPr lang="en-US" sz="6600" dirty="0">
                <a:solidFill>
                  <a:schemeClr val="accent4">
                    <a:lumMod val="75000"/>
                  </a:schemeClr>
                </a:solidFill>
                <a:latin typeface="Arimo Bold"/>
                <a:ea typeface="Arimo Bold"/>
                <a:cs typeface="Arimo Bold"/>
                <a:sym typeface="Arimo Bold"/>
              </a:rPr>
              <a:t>Gender- and </a:t>
            </a:r>
          </a:p>
          <a:p>
            <a:pPr algn="l">
              <a:lnSpc>
                <a:spcPts val="6980"/>
              </a:lnSpc>
            </a:pPr>
            <a:r>
              <a:rPr lang="en-US" sz="6600" dirty="0">
                <a:solidFill>
                  <a:schemeClr val="accent4">
                    <a:lumMod val="75000"/>
                  </a:schemeClr>
                </a:solidFill>
                <a:latin typeface="Arimo Bold"/>
                <a:ea typeface="Arimo Bold"/>
                <a:cs typeface="Arimo Bold"/>
                <a:sym typeface="Arimo Bold"/>
              </a:rPr>
              <a:t>disability-based violence </a:t>
            </a:r>
          </a:p>
          <a:p>
            <a:pPr algn="l">
              <a:lnSpc>
                <a:spcPts val="6980"/>
              </a:lnSpc>
            </a:pPr>
            <a:r>
              <a:rPr lang="en-US" sz="6600" dirty="0">
                <a:solidFill>
                  <a:schemeClr val="accent4">
                    <a:lumMod val="75000"/>
                  </a:schemeClr>
                </a:solidFill>
                <a:latin typeface="Arimo Bold"/>
                <a:ea typeface="Arimo Bold"/>
                <a:cs typeface="Arimo Bold"/>
                <a:sym typeface="Arimo Bold"/>
              </a:rPr>
              <a:t>in institutions </a:t>
            </a:r>
          </a:p>
          <a:p>
            <a:pPr algn="l">
              <a:lnSpc>
                <a:spcPts val="6980"/>
              </a:lnSpc>
            </a:pPr>
            <a:r>
              <a:rPr lang="en-US" sz="6600" dirty="0">
                <a:solidFill>
                  <a:schemeClr val="accent4">
                    <a:lumMod val="75000"/>
                  </a:schemeClr>
                </a:solidFill>
                <a:latin typeface="Arimo Bold"/>
                <a:ea typeface="Arimo Bold"/>
                <a:cs typeface="Arimo Bold"/>
                <a:sym typeface="Arimo Bold"/>
              </a:rPr>
              <a:t>and services</a:t>
            </a:r>
          </a:p>
        </p:txBody>
      </p:sp>
      <p:sp>
        <p:nvSpPr>
          <p:cNvPr id="7" name="Freeform 7" descr="A group of people with different poses  Description automatically generated">
            <a:extLst>
              <a:ext uri="{FF2B5EF4-FFF2-40B4-BE49-F238E27FC236}">
                <a16:creationId xmlns:a16="http://schemas.microsoft.com/office/drawing/2014/main" id="{3AAEB9A4-6137-DDB4-8482-CEA7C7784C94}"/>
              </a:ext>
            </a:extLst>
          </p:cNvPr>
          <p:cNvSpPr/>
          <p:nvPr/>
        </p:nvSpPr>
        <p:spPr>
          <a:xfrm>
            <a:off x="9502367" y="4903473"/>
            <a:ext cx="8450169" cy="4431027"/>
          </a:xfrm>
          <a:custGeom>
            <a:avLst/>
            <a:gdLst/>
            <a:ahLst/>
            <a:cxnLst/>
            <a:rect l="l" t="t" r="r" b="b"/>
            <a:pathLst>
              <a:path w="9720480" h="4744769">
                <a:moveTo>
                  <a:pt x="0" y="0"/>
                </a:moveTo>
                <a:lnTo>
                  <a:pt x="9720480" y="0"/>
                </a:lnTo>
                <a:lnTo>
                  <a:pt x="9720480" y="4744769"/>
                </a:lnTo>
                <a:lnTo>
                  <a:pt x="0" y="4744769"/>
                </a:lnTo>
                <a:lnTo>
                  <a:pt x="0" y="0"/>
                </a:lnTo>
                <a:close/>
              </a:path>
            </a:pathLst>
          </a:custGeom>
          <a:blipFill>
            <a:blip r:embed="rId3"/>
            <a:stretch>
              <a:fillRect t="-62" b="-62"/>
            </a:stretch>
          </a:blipFill>
        </p:spPr>
        <p:txBody>
          <a:bodyPr/>
          <a:lstStyle/>
          <a:p>
            <a:endParaRPr lang="en-US"/>
          </a:p>
        </p:txBody>
      </p:sp>
      <p:sp>
        <p:nvSpPr>
          <p:cNvPr id="8" name="TextBox 8">
            <a:extLst>
              <a:ext uri="{FF2B5EF4-FFF2-40B4-BE49-F238E27FC236}">
                <a16:creationId xmlns:a16="http://schemas.microsoft.com/office/drawing/2014/main" id="{CAC34870-E87A-C002-DDE4-781B555E1F75}"/>
              </a:ext>
            </a:extLst>
          </p:cNvPr>
          <p:cNvSpPr txBox="1"/>
          <p:nvPr/>
        </p:nvSpPr>
        <p:spPr>
          <a:xfrm>
            <a:off x="864362" y="8657408"/>
            <a:ext cx="7700028" cy="790024"/>
          </a:xfrm>
          <a:prstGeom prst="rect">
            <a:avLst/>
          </a:prstGeom>
        </p:spPr>
        <p:txBody>
          <a:bodyPr lIns="0" tIns="0" rIns="0" bIns="0" rtlCol="0" anchor="t">
            <a:spAutoFit/>
          </a:bodyPr>
          <a:lstStyle/>
          <a:p>
            <a:pPr algn="l">
              <a:lnSpc>
                <a:spcPts val="6980"/>
              </a:lnSpc>
            </a:pPr>
            <a:r>
              <a:rPr lang="en-US" sz="3600" b="1" dirty="0">
                <a:latin typeface="Arimo Bold"/>
                <a:ea typeface="Arimo Bold"/>
                <a:cs typeface="Arimo Bold"/>
                <a:sym typeface="Arimo Bold"/>
              </a:rPr>
              <a:t>21 November 2024</a:t>
            </a:r>
          </a:p>
        </p:txBody>
      </p:sp>
      <p:sp>
        <p:nvSpPr>
          <p:cNvPr id="9" name="Freeform 9" descr="WEI Logo: Twelve repetitions of the letter i in lowercase lettering, arranged in a circle. To the right of the logo, is the name of the organization “Women Enabled International.”">
            <a:extLst>
              <a:ext uri="{FF2B5EF4-FFF2-40B4-BE49-F238E27FC236}">
                <a16:creationId xmlns:a16="http://schemas.microsoft.com/office/drawing/2014/main" id="{0DD091B0-2283-A76D-4367-B1A400A524D4}"/>
              </a:ext>
            </a:extLst>
          </p:cNvPr>
          <p:cNvSpPr/>
          <p:nvPr/>
        </p:nvSpPr>
        <p:spPr>
          <a:xfrm>
            <a:off x="9306819" y="2476500"/>
            <a:ext cx="6847581" cy="2510119"/>
          </a:xfrm>
          <a:custGeom>
            <a:avLst/>
            <a:gdLst/>
            <a:ahLst/>
            <a:cxnLst/>
            <a:rect l="l" t="t" r="r" b="b"/>
            <a:pathLst>
              <a:path w="7962359" h="2976582">
                <a:moveTo>
                  <a:pt x="0" y="0"/>
                </a:moveTo>
                <a:lnTo>
                  <a:pt x="7962359" y="0"/>
                </a:lnTo>
                <a:lnTo>
                  <a:pt x="7962359" y="2976582"/>
                </a:lnTo>
                <a:lnTo>
                  <a:pt x="0" y="2976582"/>
                </a:lnTo>
                <a:lnTo>
                  <a:pt x="0" y="0"/>
                </a:lnTo>
                <a:close/>
              </a:path>
            </a:pathLst>
          </a:custGeom>
          <a:blipFill>
            <a:blip r:embed="rId4"/>
            <a:stretch>
              <a:fillRect t="-44" b="-44"/>
            </a:stretch>
          </a:blipFill>
        </p:spPr>
        <p:txBody>
          <a:bodyPr/>
          <a:lstStyle/>
          <a:p>
            <a:endParaRPr lang="en-US"/>
          </a:p>
        </p:txBody>
      </p:sp>
      <p:sp>
        <p:nvSpPr>
          <p:cNvPr id="4" name="Rectangle 3">
            <a:extLst>
              <a:ext uri="{FF2B5EF4-FFF2-40B4-BE49-F238E27FC236}">
                <a16:creationId xmlns:a16="http://schemas.microsoft.com/office/drawing/2014/main" id="{72EE1A38-F921-23D5-E0AC-D15877642DF3}"/>
              </a:ext>
            </a:extLst>
          </p:cNvPr>
          <p:cNvSpPr/>
          <p:nvPr/>
        </p:nvSpPr>
        <p:spPr>
          <a:xfrm>
            <a:off x="797345" y="7994533"/>
            <a:ext cx="4645237" cy="76200"/>
          </a:xfrm>
          <a:prstGeom prst="rect">
            <a:avLst/>
          </a:prstGeom>
          <a:solidFill>
            <a:srgbClr val="EE7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Tree>
    <p:extLst>
      <p:ext uri="{BB962C8B-B14F-4D97-AF65-F5344CB8AC3E}">
        <p14:creationId xmlns:p14="http://schemas.microsoft.com/office/powerpoint/2010/main" val="422999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4"/>
          <p:cNvSpPr txBox="1"/>
          <p:nvPr/>
        </p:nvSpPr>
        <p:spPr>
          <a:xfrm>
            <a:off x="849819" y="3468742"/>
            <a:ext cx="12733408" cy="930126"/>
          </a:xfrm>
          <a:prstGeom prst="rect">
            <a:avLst/>
          </a:prstGeom>
        </p:spPr>
        <p:txBody>
          <a:bodyPr lIns="0" tIns="0" rIns="0" bIns="0" rtlCol="0" anchor="t">
            <a:spAutoFit/>
          </a:bodyPr>
          <a:lstStyle/>
          <a:p>
            <a:pPr algn="l">
              <a:lnSpc>
                <a:spcPts val="6980"/>
              </a:lnSpc>
            </a:pPr>
            <a:r>
              <a:rPr lang="en-US" sz="7200" b="1" i="1" dirty="0">
                <a:solidFill>
                  <a:srgbClr val="5F4A8B"/>
                </a:solidFill>
                <a:latin typeface="Arimo Bold Italics"/>
                <a:ea typeface="Arimo Bold Italics"/>
                <a:cs typeface="Arimo Bold Italics"/>
                <a:sym typeface="Arimo Bold Italics"/>
              </a:rPr>
              <a:t>Mission</a:t>
            </a:r>
            <a:endParaRPr lang="en-US" sz="9600" b="1" i="1" dirty="0">
              <a:solidFill>
                <a:srgbClr val="5F4A8B"/>
              </a:solidFill>
              <a:latin typeface="Arimo Bold Italics"/>
              <a:ea typeface="Arimo Bold Italics"/>
              <a:cs typeface="Arimo Bold Italics"/>
              <a:sym typeface="Arimo Bold Italics"/>
            </a:endParaRPr>
          </a:p>
        </p:txBody>
      </p:sp>
      <p:sp>
        <p:nvSpPr>
          <p:cNvPr id="7" name="Freeform 7" descr="A person in a wheelchair  Description automatically generated"/>
          <p:cNvSpPr/>
          <p:nvPr/>
        </p:nvSpPr>
        <p:spPr>
          <a:xfrm>
            <a:off x="11201400" y="4693112"/>
            <a:ext cx="2665117" cy="4569565"/>
          </a:xfrm>
          <a:custGeom>
            <a:avLst/>
            <a:gdLst/>
            <a:ahLst/>
            <a:cxnLst/>
            <a:rect l="l" t="t" r="r" b="b"/>
            <a:pathLst>
              <a:path w="2665117" h="4569565">
                <a:moveTo>
                  <a:pt x="0" y="0"/>
                </a:moveTo>
                <a:lnTo>
                  <a:pt x="2665117" y="0"/>
                </a:lnTo>
                <a:lnTo>
                  <a:pt x="2665117" y="4569565"/>
                </a:lnTo>
                <a:lnTo>
                  <a:pt x="0" y="4569565"/>
                </a:lnTo>
                <a:lnTo>
                  <a:pt x="0" y="0"/>
                </a:lnTo>
                <a:close/>
              </a:path>
            </a:pathLst>
          </a:custGeom>
          <a:blipFill>
            <a:blip r:embed="rId2"/>
            <a:stretch>
              <a:fillRect l="-37" r="-37"/>
            </a:stretch>
          </a:blipFill>
        </p:spPr>
        <p:txBody>
          <a:bodyPr/>
          <a:lstStyle/>
          <a:p>
            <a:endParaRPr lang="en-US"/>
          </a:p>
        </p:txBody>
      </p:sp>
      <p:sp>
        <p:nvSpPr>
          <p:cNvPr id="8" name="Freeform 8" descr="A cartoon of a person with purple hair and purple hair holding a stick and a dog  Description automatically generated"/>
          <p:cNvSpPr/>
          <p:nvPr/>
        </p:nvSpPr>
        <p:spPr>
          <a:xfrm>
            <a:off x="13368473" y="3979930"/>
            <a:ext cx="4092930" cy="5264900"/>
          </a:xfrm>
          <a:custGeom>
            <a:avLst/>
            <a:gdLst/>
            <a:ahLst/>
            <a:cxnLst/>
            <a:rect l="l" t="t" r="r" b="b"/>
            <a:pathLst>
              <a:path w="4092930" h="5264900">
                <a:moveTo>
                  <a:pt x="0" y="0"/>
                </a:moveTo>
                <a:lnTo>
                  <a:pt x="4092930" y="0"/>
                </a:lnTo>
                <a:lnTo>
                  <a:pt x="4092930" y="5264900"/>
                </a:lnTo>
                <a:lnTo>
                  <a:pt x="0" y="5264900"/>
                </a:lnTo>
                <a:lnTo>
                  <a:pt x="0" y="0"/>
                </a:lnTo>
                <a:close/>
              </a:path>
            </a:pathLst>
          </a:custGeom>
          <a:blipFill>
            <a:blip r:embed="rId3"/>
            <a:stretch>
              <a:fillRect t="-13" b="-13"/>
            </a:stretch>
          </a:blipFill>
        </p:spPr>
        <p:txBody>
          <a:bodyPr/>
          <a:lstStyle/>
          <a:p>
            <a:endParaRPr lang="en-US"/>
          </a:p>
        </p:txBody>
      </p:sp>
      <p:sp>
        <p:nvSpPr>
          <p:cNvPr id="11" name="TextBox 4">
            <a:extLst>
              <a:ext uri="{FF2B5EF4-FFF2-40B4-BE49-F238E27FC236}">
                <a16:creationId xmlns:a16="http://schemas.microsoft.com/office/drawing/2014/main" id="{C8F951B1-CB63-A0AF-F171-E7F53D40CF8C}"/>
              </a:ext>
            </a:extLst>
          </p:cNvPr>
          <p:cNvSpPr txBox="1"/>
          <p:nvPr/>
        </p:nvSpPr>
        <p:spPr>
          <a:xfrm>
            <a:off x="771847" y="4416715"/>
            <a:ext cx="9604045" cy="5523948"/>
          </a:xfrm>
          <a:prstGeom prst="rect">
            <a:avLst/>
          </a:prstGeom>
        </p:spPr>
        <p:txBody>
          <a:bodyPr lIns="0" tIns="0" rIns="0" bIns="0" rtlCol="0" anchor="t">
            <a:spAutoFit/>
          </a:bodyPr>
          <a:lstStyle/>
          <a:p>
            <a:pPr>
              <a:lnSpc>
                <a:spcPct val="114000"/>
              </a:lnSpc>
            </a:pPr>
            <a:r>
              <a:rPr lang="en-US" sz="3600" i="1" dirty="0">
                <a:solidFill>
                  <a:srgbClr val="000000"/>
                </a:solidFill>
                <a:latin typeface="Arimo"/>
                <a:ea typeface="Arimo"/>
                <a:cs typeface="Arimo"/>
                <a:sym typeface="Arimo"/>
              </a:rPr>
              <a:t>As feminists with disabilities and allies, we advance human rights and justice at the intersection of gender and disability to challenge exclusionary, unjust systems and support the leadership and center the voices of women, girls, and gender-diverse people with disabilities globally. </a:t>
            </a:r>
          </a:p>
          <a:p>
            <a:pPr>
              <a:lnSpc>
                <a:spcPts val="4320"/>
              </a:lnSpc>
            </a:pPr>
            <a:endParaRPr lang="en-US" sz="3600" dirty="0">
              <a:solidFill>
                <a:srgbClr val="000000"/>
              </a:solidFill>
              <a:latin typeface="Arimo"/>
              <a:ea typeface="Arimo"/>
              <a:cs typeface="Arimo"/>
              <a:sym typeface="Arimo"/>
            </a:endParaRPr>
          </a:p>
          <a:p>
            <a:pPr>
              <a:lnSpc>
                <a:spcPts val="4320"/>
              </a:lnSpc>
            </a:pPr>
            <a:endParaRPr lang="en-US" sz="3600" dirty="0">
              <a:solidFill>
                <a:srgbClr val="000000"/>
              </a:solidFill>
              <a:latin typeface="Arimo"/>
              <a:ea typeface="Arimo"/>
              <a:cs typeface="Arimo"/>
              <a:sym typeface="Arimo"/>
            </a:endParaRPr>
          </a:p>
        </p:txBody>
      </p:sp>
      <p:pic>
        <p:nvPicPr>
          <p:cNvPr id="14" name="Picture 13">
            <a:extLst>
              <a:ext uri="{FF2B5EF4-FFF2-40B4-BE49-F238E27FC236}">
                <a16:creationId xmlns:a16="http://schemas.microsoft.com/office/drawing/2014/main" id="{FDCE24FE-29CB-713E-78F6-610318E66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359" y="602652"/>
            <a:ext cx="2275282" cy="2235365"/>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2833"/>
        </a:solidFill>
        <a:effectLst/>
      </p:bgPr>
    </p:bg>
    <p:spTree>
      <p:nvGrpSpPr>
        <p:cNvPr id="1" name="">
          <a:extLst>
            <a:ext uri="{FF2B5EF4-FFF2-40B4-BE49-F238E27FC236}">
              <a16:creationId xmlns:a16="http://schemas.microsoft.com/office/drawing/2014/main" id="{45B67041-C71E-CD0E-160E-D630A8F780C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95934E4-6CE5-B51E-15B2-66E7F770D9D0}"/>
              </a:ext>
            </a:extLst>
          </p:cNvPr>
          <p:cNvSpPr txBox="1"/>
          <p:nvPr/>
        </p:nvSpPr>
        <p:spPr>
          <a:xfrm>
            <a:off x="286279" y="834417"/>
            <a:ext cx="11125200" cy="930126"/>
          </a:xfrm>
          <a:prstGeom prst="rect">
            <a:avLst/>
          </a:prstGeom>
        </p:spPr>
        <p:txBody>
          <a:bodyPr lIns="0" tIns="0" rIns="0" bIns="0" rtlCol="0" anchor="t">
            <a:spAutoFit/>
          </a:bodyPr>
          <a:lstStyle/>
          <a:p>
            <a:pPr algn="l">
              <a:lnSpc>
                <a:spcPts val="6980"/>
              </a:lnSpc>
            </a:pPr>
            <a:r>
              <a:rPr lang="en-US" sz="8800" b="1" i="1" dirty="0">
                <a:solidFill>
                  <a:schemeClr val="bg2"/>
                </a:solidFill>
                <a:latin typeface="Arimo Bold Italics"/>
                <a:ea typeface="Arimo Bold Italics"/>
                <a:cs typeface="Arimo Bold Italics"/>
                <a:sym typeface="Arimo Bold Italics"/>
              </a:rPr>
              <a:t>Agenda</a:t>
            </a:r>
          </a:p>
        </p:txBody>
      </p:sp>
      <p:grpSp>
        <p:nvGrpSpPr>
          <p:cNvPr id="5" name="Group 5">
            <a:extLst>
              <a:ext uri="{FF2B5EF4-FFF2-40B4-BE49-F238E27FC236}">
                <a16:creationId xmlns:a16="http://schemas.microsoft.com/office/drawing/2014/main" id="{143DAE0F-DAFB-2195-0A75-78AEBBE0787F}"/>
              </a:ext>
            </a:extLst>
          </p:cNvPr>
          <p:cNvGrpSpPr/>
          <p:nvPr/>
        </p:nvGrpSpPr>
        <p:grpSpPr>
          <a:xfrm>
            <a:off x="963573" y="2436466"/>
            <a:ext cx="11351519" cy="984529"/>
            <a:chOff x="0" y="0"/>
            <a:chExt cx="7335064" cy="1186440"/>
          </a:xfrm>
        </p:grpSpPr>
        <p:sp>
          <p:nvSpPr>
            <p:cNvPr id="6" name="Freeform 6">
              <a:extLst>
                <a:ext uri="{FF2B5EF4-FFF2-40B4-BE49-F238E27FC236}">
                  <a16:creationId xmlns:a16="http://schemas.microsoft.com/office/drawing/2014/main" id="{593D5D5B-BD7A-2C65-CB78-A1CB3EAD5FCC}"/>
                </a:ext>
              </a:extLst>
            </p:cNvPr>
            <p:cNvSpPr/>
            <p:nvPr/>
          </p:nvSpPr>
          <p:spPr>
            <a:xfrm>
              <a:off x="0" y="0"/>
              <a:ext cx="7335012" cy="1186434"/>
            </a:xfrm>
            <a:custGeom>
              <a:avLst/>
              <a:gdLst/>
              <a:ahLst/>
              <a:cxnLst/>
              <a:rect l="l" t="t" r="r" b="b"/>
              <a:pathLst>
                <a:path w="7335012" h="1186434">
                  <a:moveTo>
                    <a:pt x="0" y="214630"/>
                  </a:moveTo>
                  <a:cubicBezTo>
                    <a:pt x="0" y="95250"/>
                    <a:pt x="100203" y="0"/>
                    <a:pt x="221742" y="0"/>
                  </a:cubicBezTo>
                  <a:lnTo>
                    <a:pt x="7113270" y="0"/>
                  </a:lnTo>
                  <a:lnTo>
                    <a:pt x="7113270" y="25400"/>
                  </a:lnTo>
                  <a:lnTo>
                    <a:pt x="7113270" y="0"/>
                  </a:lnTo>
                  <a:cubicBezTo>
                    <a:pt x="7234809" y="0"/>
                    <a:pt x="7335012" y="95250"/>
                    <a:pt x="7335012" y="214630"/>
                  </a:cubicBezTo>
                  <a:lnTo>
                    <a:pt x="7309612" y="214630"/>
                  </a:lnTo>
                  <a:lnTo>
                    <a:pt x="7335012" y="214630"/>
                  </a:lnTo>
                  <a:lnTo>
                    <a:pt x="7335012" y="971804"/>
                  </a:lnTo>
                  <a:lnTo>
                    <a:pt x="7309612" y="971804"/>
                  </a:lnTo>
                  <a:lnTo>
                    <a:pt x="7335012" y="971804"/>
                  </a:lnTo>
                  <a:cubicBezTo>
                    <a:pt x="7335012" y="1091184"/>
                    <a:pt x="7234809" y="1186434"/>
                    <a:pt x="7113270" y="1186434"/>
                  </a:cubicBezTo>
                  <a:lnTo>
                    <a:pt x="7113270" y="1161034"/>
                  </a:lnTo>
                  <a:lnTo>
                    <a:pt x="7113270" y="1186434"/>
                  </a:lnTo>
                  <a:lnTo>
                    <a:pt x="221742" y="1186434"/>
                  </a:lnTo>
                  <a:lnTo>
                    <a:pt x="221742" y="1161034"/>
                  </a:lnTo>
                  <a:lnTo>
                    <a:pt x="221742" y="1186434"/>
                  </a:lnTo>
                  <a:cubicBezTo>
                    <a:pt x="100203" y="1186434"/>
                    <a:pt x="0" y="1091184"/>
                    <a:pt x="0" y="971804"/>
                  </a:cubicBezTo>
                  <a:lnTo>
                    <a:pt x="0" y="214630"/>
                  </a:lnTo>
                  <a:lnTo>
                    <a:pt x="25400" y="214630"/>
                  </a:lnTo>
                  <a:lnTo>
                    <a:pt x="0" y="214630"/>
                  </a:lnTo>
                  <a:moveTo>
                    <a:pt x="50800" y="214630"/>
                  </a:moveTo>
                  <a:lnTo>
                    <a:pt x="50800" y="971804"/>
                  </a:lnTo>
                  <a:lnTo>
                    <a:pt x="25400" y="971804"/>
                  </a:lnTo>
                  <a:lnTo>
                    <a:pt x="50800" y="971804"/>
                  </a:lnTo>
                  <a:cubicBezTo>
                    <a:pt x="50800" y="1061466"/>
                    <a:pt x="126492" y="1135634"/>
                    <a:pt x="221742" y="1135634"/>
                  </a:cubicBezTo>
                  <a:lnTo>
                    <a:pt x="7113270" y="1135634"/>
                  </a:lnTo>
                  <a:cubicBezTo>
                    <a:pt x="7208647" y="1135634"/>
                    <a:pt x="7284212" y="1061339"/>
                    <a:pt x="7284212" y="971804"/>
                  </a:cubicBezTo>
                  <a:lnTo>
                    <a:pt x="7284212" y="214630"/>
                  </a:lnTo>
                  <a:cubicBezTo>
                    <a:pt x="7284212" y="124968"/>
                    <a:pt x="7208520" y="50800"/>
                    <a:pt x="7113270" y="50800"/>
                  </a:cubicBezTo>
                  <a:lnTo>
                    <a:pt x="221742" y="50800"/>
                  </a:lnTo>
                  <a:lnTo>
                    <a:pt x="221742" y="25400"/>
                  </a:lnTo>
                  <a:lnTo>
                    <a:pt x="221742" y="50800"/>
                  </a:lnTo>
                  <a:cubicBezTo>
                    <a:pt x="126492" y="50800"/>
                    <a:pt x="50800" y="125095"/>
                    <a:pt x="50800" y="214630"/>
                  </a:cubicBezTo>
                  <a:close/>
                </a:path>
              </a:pathLst>
            </a:custGeom>
            <a:solidFill>
              <a:srgbClr val="FFFFFF"/>
            </a:solidFill>
          </p:spPr>
          <p:txBody>
            <a:bodyPr/>
            <a:lstStyle/>
            <a:p>
              <a:endParaRPr lang="en-US"/>
            </a:p>
          </p:txBody>
        </p:sp>
        <p:sp>
          <p:nvSpPr>
            <p:cNvPr id="7" name="TextBox 7">
              <a:extLst>
                <a:ext uri="{FF2B5EF4-FFF2-40B4-BE49-F238E27FC236}">
                  <a16:creationId xmlns:a16="http://schemas.microsoft.com/office/drawing/2014/main" id="{08AD6C39-EDB7-2019-FACC-8B5337A83135}"/>
                </a:ext>
              </a:extLst>
            </p:cNvPr>
            <p:cNvSpPr txBox="1"/>
            <p:nvPr/>
          </p:nvSpPr>
          <p:spPr>
            <a:xfrm>
              <a:off x="0" y="-19050"/>
              <a:ext cx="7335064" cy="1205490"/>
            </a:xfrm>
            <a:prstGeom prst="rect">
              <a:avLst/>
            </a:prstGeom>
          </p:spPr>
          <p:txBody>
            <a:bodyPr lIns="50800" tIns="50800" rIns="50800" bIns="50800" rtlCol="0" anchor="ctr"/>
            <a:lstStyle/>
            <a:p>
              <a:pPr algn="ctr">
                <a:lnSpc>
                  <a:spcPts val="3359"/>
                </a:lnSpc>
              </a:pPr>
              <a:r>
                <a:rPr lang="en-US" sz="3200" dirty="0">
                  <a:solidFill>
                    <a:srgbClr val="FFFFFF"/>
                  </a:solidFill>
                  <a:latin typeface="Arimo"/>
                  <a:ea typeface="Arimo"/>
                  <a:cs typeface="Arimo"/>
                  <a:sym typeface="Arimo"/>
                </a:rPr>
                <a:t>General Overview: The Right to Legal Capacity </a:t>
              </a:r>
            </a:p>
          </p:txBody>
        </p:sp>
      </p:grpSp>
      <p:grpSp>
        <p:nvGrpSpPr>
          <p:cNvPr id="13" name="Group 13">
            <a:extLst>
              <a:ext uri="{FF2B5EF4-FFF2-40B4-BE49-F238E27FC236}">
                <a16:creationId xmlns:a16="http://schemas.microsoft.com/office/drawing/2014/main" id="{A21E46C3-D509-9B8A-B158-5C5B84BF158A}"/>
              </a:ext>
            </a:extLst>
          </p:cNvPr>
          <p:cNvGrpSpPr/>
          <p:nvPr/>
        </p:nvGrpSpPr>
        <p:grpSpPr>
          <a:xfrm>
            <a:off x="-1017707" y="2791515"/>
            <a:ext cx="1981200" cy="363334"/>
            <a:chOff x="0" y="0"/>
            <a:chExt cx="996135" cy="508165"/>
          </a:xfrm>
        </p:grpSpPr>
        <p:sp>
          <p:nvSpPr>
            <p:cNvPr id="14" name="Freeform 14">
              <a:extLst>
                <a:ext uri="{FF2B5EF4-FFF2-40B4-BE49-F238E27FC236}">
                  <a16:creationId xmlns:a16="http://schemas.microsoft.com/office/drawing/2014/main" id="{D5A6736F-A70F-7CDD-95C4-F70A559ED825}"/>
                </a:ext>
              </a:extLst>
            </p:cNvPr>
            <p:cNvSpPr/>
            <p:nvPr/>
          </p:nvSpPr>
          <p:spPr>
            <a:xfrm>
              <a:off x="0" y="0"/>
              <a:ext cx="996188" cy="508127"/>
            </a:xfrm>
            <a:custGeom>
              <a:avLst/>
              <a:gdLst/>
              <a:ahLst/>
              <a:cxnLst/>
              <a:rect l="l" t="t" r="r" b="b"/>
              <a:pathLst>
                <a:path w="996188" h="508127">
                  <a:moveTo>
                    <a:pt x="0" y="84709"/>
                  </a:moveTo>
                  <a:cubicBezTo>
                    <a:pt x="0" y="37973"/>
                    <a:pt x="37973" y="0"/>
                    <a:pt x="84709" y="0"/>
                  </a:cubicBezTo>
                  <a:lnTo>
                    <a:pt x="911479" y="0"/>
                  </a:lnTo>
                  <a:cubicBezTo>
                    <a:pt x="958215" y="0"/>
                    <a:pt x="996188" y="37973"/>
                    <a:pt x="996188" y="84709"/>
                  </a:cubicBezTo>
                  <a:lnTo>
                    <a:pt x="996188" y="423418"/>
                  </a:lnTo>
                  <a:cubicBezTo>
                    <a:pt x="996188" y="470154"/>
                    <a:pt x="958215" y="508127"/>
                    <a:pt x="911479" y="508127"/>
                  </a:cubicBezTo>
                  <a:lnTo>
                    <a:pt x="84709" y="508127"/>
                  </a:lnTo>
                  <a:cubicBezTo>
                    <a:pt x="37973" y="508127"/>
                    <a:pt x="0" y="470281"/>
                    <a:pt x="0" y="423418"/>
                  </a:cubicBezTo>
                  <a:close/>
                </a:path>
              </a:pathLst>
            </a:custGeom>
            <a:solidFill>
              <a:srgbClr val="EE7A6A"/>
            </a:solidFill>
          </p:spPr>
          <p:txBody>
            <a:bodyPr/>
            <a:lstStyle/>
            <a:p>
              <a:endParaRPr lang="en-US"/>
            </a:p>
          </p:txBody>
        </p:sp>
      </p:grpSp>
      <p:grpSp>
        <p:nvGrpSpPr>
          <p:cNvPr id="77" name="Group 5">
            <a:extLst>
              <a:ext uri="{FF2B5EF4-FFF2-40B4-BE49-F238E27FC236}">
                <a16:creationId xmlns:a16="http://schemas.microsoft.com/office/drawing/2014/main" id="{260F7C62-D4BA-61FD-FA9E-FF1AF21DD490}"/>
              </a:ext>
            </a:extLst>
          </p:cNvPr>
          <p:cNvGrpSpPr/>
          <p:nvPr/>
        </p:nvGrpSpPr>
        <p:grpSpPr>
          <a:xfrm>
            <a:off x="992881" y="3853476"/>
            <a:ext cx="11351519" cy="984529"/>
            <a:chOff x="0" y="0"/>
            <a:chExt cx="7335064" cy="1186440"/>
          </a:xfrm>
        </p:grpSpPr>
        <p:sp>
          <p:nvSpPr>
            <p:cNvPr id="78" name="Freeform 6">
              <a:extLst>
                <a:ext uri="{FF2B5EF4-FFF2-40B4-BE49-F238E27FC236}">
                  <a16:creationId xmlns:a16="http://schemas.microsoft.com/office/drawing/2014/main" id="{5B39B7BD-9F24-0165-6E80-D0CEABD4A1E4}"/>
                </a:ext>
              </a:extLst>
            </p:cNvPr>
            <p:cNvSpPr/>
            <p:nvPr/>
          </p:nvSpPr>
          <p:spPr>
            <a:xfrm>
              <a:off x="0" y="0"/>
              <a:ext cx="7335012" cy="1186434"/>
            </a:xfrm>
            <a:custGeom>
              <a:avLst/>
              <a:gdLst/>
              <a:ahLst/>
              <a:cxnLst/>
              <a:rect l="l" t="t" r="r" b="b"/>
              <a:pathLst>
                <a:path w="7335012" h="1186434">
                  <a:moveTo>
                    <a:pt x="0" y="214630"/>
                  </a:moveTo>
                  <a:cubicBezTo>
                    <a:pt x="0" y="95250"/>
                    <a:pt x="100203" y="0"/>
                    <a:pt x="221742" y="0"/>
                  </a:cubicBezTo>
                  <a:lnTo>
                    <a:pt x="7113270" y="0"/>
                  </a:lnTo>
                  <a:lnTo>
                    <a:pt x="7113270" y="25400"/>
                  </a:lnTo>
                  <a:lnTo>
                    <a:pt x="7113270" y="0"/>
                  </a:lnTo>
                  <a:cubicBezTo>
                    <a:pt x="7234809" y="0"/>
                    <a:pt x="7335012" y="95250"/>
                    <a:pt x="7335012" y="214630"/>
                  </a:cubicBezTo>
                  <a:lnTo>
                    <a:pt x="7309612" y="214630"/>
                  </a:lnTo>
                  <a:lnTo>
                    <a:pt x="7335012" y="214630"/>
                  </a:lnTo>
                  <a:lnTo>
                    <a:pt x="7335012" y="971804"/>
                  </a:lnTo>
                  <a:lnTo>
                    <a:pt x="7309612" y="971804"/>
                  </a:lnTo>
                  <a:lnTo>
                    <a:pt x="7335012" y="971804"/>
                  </a:lnTo>
                  <a:cubicBezTo>
                    <a:pt x="7335012" y="1091184"/>
                    <a:pt x="7234809" y="1186434"/>
                    <a:pt x="7113270" y="1186434"/>
                  </a:cubicBezTo>
                  <a:lnTo>
                    <a:pt x="7113270" y="1161034"/>
                  </a:lnTo>
                  <a:lnTo>
                    <a:pt x="7113270" y="1186434"/>
                  </a:lnTo>
                  <a:lnTo>
                    <a:pt x="221742" y="1186434"/>
                  </a:lnTo>
                  <a:lnTo>
                    <a:pt x="221742" y="1161034"/>
                  </a:lnTo>
                  <a:lnTo>
                    <a:pt x="221742" y="1186434"/>
                  </a:lnTo>
                  <a:cubicBezTo>
                    <a:pt x="100203" y="1186434"/>
                    <a:pt x="0" y="1091184"/>
                    <a:pt x="0" y="971804"/>
                  </a:cubicBezTo>
                  <a:lnTo>
                    <a:pt x="0" y="214630"/>
                  </a:lnTo>
                  <a:lnTo>
                    <a:pt x="25400" y="214630"/>
                  </a:lnTo>
                  <a:lnTo>
                    <a:pt x="0" y="214630"/>
                  </a:lnTo>
                  <a:moveTo>
                    <a:pt x="50800" y="214630"/>
                  </a:moveTo>
                  <a:lnTo>
                    <a:pt x="50800" y="971804"/>
                  </a:lnTo>
                  <a:lnTo>
                    <a:pt x="25400" y="971804"/>
                  </a:lnTo>
                  <a:lnTo>
                    <a:pt x="50800" y="971804"/>
                  </a:lnTo>
                  <a:cubicBezTo>
                    <a:pt x="50800" y="1061466"/>
                    <a:pt x="126492" y="1135634"/>
                    <a:pt x="221742" y="1135634"/>
                  </a:cubicBezTo>
                  <a:lnTo>
                    <a:pt x="7113270" y="1135634"/>
                  </a:lnTo>
                  <a:cubicBezTo>
                    <a:pt x="7208647" y="1135634"/>
                    <a:pt x="7284212" y="1061339"/>
                    <a:pt x="7284212" y="971804"/>
                  </a:cubicBezTo>
                  <a:lnTo>
                    <a:pt x="7284212" y="214630"/>
                  </a:lnTo>
                  <a:cubicBezTo>
                    <a:pt x="7284212" y="124968"/>
                    <a:pt x="7208520" y="50800"/>
                    <a:pt x="7113270" y="50800"/>
                  </a:cubicBezTo>
                  <a:lnTo>
                    <a:pt x="221742" y="50800"/>
                  </a:lnTo>
                  <a:lnTo>
                    <a:pt x="221742" y="25400"/>
                  </a:lnTo>
                  <a:lnTo>
                    <a:pt x="221742" y="50800"/>
                  </a:lnTo>
                  <a:cubicBezTo>
                    <a:pt x="126492" y="50800"/>
                    <a:pt x="50800" y="125095"/>
                    <a:pt x="50800" y="214630"/>
                  </a:cubicBezTo>
                  <a:close/>
                </a:path>
              </a:pathLst>
            </a:custGeom>
            <a:solidFill>
              <a:srgbClr val="FFFFFF"/>
            </a:solidFill>
          </p:spPr>
          <p:txBody>
            <a:bodyPr/>
            <a:lstStyle/>
            <a:p>
              <a:endParaRPr lang="en-US"/>
            </a:p>
          </p:txBody>
        </p:sp>
        <p:sp>
          <p:nvSpPr>
            <p:cNvPr id="79" name="TextBox 7">
              <a:extLst>
                <a:ext uri="{FF2B5EF4-FFF2-40B4-BE49-F238E27FC236}">
                  <a16:creationId xmlns:a16="http://schemas.microsoft.com/office/drawing/2014/main" id="{D46CDBA3-087F-A6FA-183F-FCE00FECCA41}"/>
                </a:ext>
              </a:extLst>
            </p:cNvPr>
            <p:cNvSpPr txBox="1"/>
            <p:nvPr/>
          </p:nvSpPr>
          <p:spPr>
            <a:xfrm>
              <a:off x="0" y="-19050"/>
              <a:ext cx="7335064" cy="1205490"/>
            </a:xfrm>
            <a:prstGeom prst="rect">
              <a:avLst/>
            </a:prstGeom>
          </p:spPr>
          <p:txBody>
            <a:bodyPr lIns="50800" tIns="50800" rIns="50800" bIns="50800" rtlCol="0" anchor="ctr"/>
            <a:lstStyle/>
            <a:p>
              <a:pPr algn="ctr">
                <a:lnSpc>
                  <a:spcPts val="3359"/>
                </a:lnSpc>
              </a:pPr>
              <a:r>
                <a:rPr lang="en-US" sz="3200" dirty="0">
                  <a:solidFill>
                    <a:srgbClr val="FFFFFF"/>
                  </a:solidFill>
                  <a:latin typeface="Arimo"/>
                  <a:ea typeface="Arimo"/>
                  <a:cs typeface="Arimo"/>
                  <a:sym typeface="Arimo"/>
                </a:rPr>
                <a:t>General Overview: Legal Capacity Intersections</a:t>
              </a:r>
            </a:p>
          </p:txBody>
        </p:sp>
      </p:grpSp>
      <p:grpSp>
        <p:nvGrpSpPr>
          <p:cNvPr id="80" name="Group 13">
            <a:extLst>
              <a:ext uri="{FF2B5EF4-FFF2-40B4-BE49-F238E27FC236}">
                <a16:creationId xmlns:a16="http://schemas.microsoft.com/office/drawing/2014/main" id="{04503BED-95E7-2885-1E04-E063DE81B5CA}"/>
              </a:ext>
            </a:extLst>
          </p:cNvPr>
          <p:cNvGrpSpPr/>
          <p:nvPr/>
        </p:nvGrpSpPr>
        <p:grpSpPr>
          <a:xfrm>
            <a:off x="-988399" y="4210223"/>
            <a:ext cx="1981200" cy="363334"/>
            <a:chOff x="0" y="0"/>
            <a:chExt cx="996135" cy="508165"/>
          </a:xfrm>
        </p:grpSpPr>
        <p:sp>
          <p:nvSpPr>
            <p:cNvPr id="81" name="Freeform 14">
              <a:extLst>
                <a:ext uri="{FF2B5EF4-FFF2-40B4-BE49-F238E27FC236}">
                  <a16:creationId xmlns:a16="http://schemas.microsoft.com/office/drawing/2014/main" id="{916C1F06-C41A-96BE-48C2-C86BB862299F}"/>
                </a:ext>
              </a:extLst>
            </p:cNvPr>
            <p:cNvSpPr/>
            <p:nvPr/>
          </p:nvSpPr>
          <p:spPr>
            <a:xfrm>
              <a:off x="0" y="0"/>
              <a:ext cx="996188" cy="508127"/>
            </a:xfrm>
            <a:custGeom>
              <a:avLst/>
              <a:gdLst/>
              <a:ahLst/>
              <a:cxnLst/>
              <a:rect l="l" t="t" r="r" b="b"/>
              <a:pathLst>
                <a:path w="996188" h="508127">
                  <a:moveTo>
                    <a:pt x="0" y="84709"/>
                  </a:moveTo>
                  <a:cubicBezTo>
                    <a:pt x="0" y="37973"/>
                    <a:pt x="37973" y="0"/>
                    <a:pt x="84709" y="0"/>
                  </a:cubicBezTo>
                  <a:lnTo>
                    <a:pt x="911479" y="0"/>
                  </a:lnTo>
                  <a:cubicBezTo>
                    <a:pt x="958215" y="0"/>
                    <a:pt x="996188" y="37973"/>
                    <a:pt x="996188" y="84709"/>
                  </a:cubicBezTo>
                  <a:lnTo>
                    <a:pt x="996188" y="423418"/>
                  </a:lnTo>
                  <a:cubicBezTo>
                    <a:pt x="996188" y="470154"/>
                    <a:pt x="958215" y="508127"/>
                    <a:pt x="911479" y="508127"/>
                  </a:cubicBezTo>
                  <a:lnTo>
                    <a:pt x="84709" y="508127"/>
                  </a:lnTo>
                  <a:cubicBezTo>
                    <a:pt x="37973" y="508127"/>
                    <a:pt x="0" y="470281"/>
                    <a:pt x="0" y="423418"/>
                  </a:cubicBezTo>
                  <a:close/>
                </a:path>
              </a:pathLst>
            </a:custGeom>
            <a:solidFill>
              <a:srgbClr val="EE7A6A"/>
            </a:solidFill>
          </p:spPr>
          <p:txBody>
            <a:bodyPr/>
            <a:lstStyle/>
            <a:p>
              <a:endParaRPr lang="en-US"/>
            </a:p>
          </p:txBody>
        </p:sp>
      </p:grpSp>
      <p:grpSp>
        <p:nvGrpSpPr>
          <p:cNvPr id="85" name="Group 13">
            <a:extLst>
              <a:ext uri="{FF2B5EF4-FFF2-40B4-BE49-F238E27FC236}">
                <a16:creationId xmlns:a16="http://schemas.microsoft.com/office/drawing/2014/main" id="{7E254A64-8E40-EAED-9E54-7DAA5C4BA816}"/>
              </a:ext>
            </a:extLst>
          </p:cNvPr>
          <p:cNvGrpSpPr/>
          <p:nvPr/>
        </p:nvGrpSpPr>
        <p:grpSpPr>
          <a:xfrm>
            <a:off x="-959092" y="9089249"/>
            <a:ext cx="1981200" cy="363334"/>
            <a:chOff x="0" y="0"/>
            <a:chExt cx="996135" cy="508165"/>
          </a:xfrm>
        </p:grpSpPr>
        <p:sp>
          <p:nvSpPr>
            <p:cNvPr id="86" name="Freeform 14">
              <a:extLst>
                <a:ext uri="{FF2B5EF4-FFF2-40B4-BE49-F238E27FC236}">
                  <a16:creationId xmlns:a16="http://schemas.microsoft.com/office/drawing/2014/main" id="{BA1E194A-1EE9-21AC-E09D-034AC151EFF6}"/>
                </a:ext>
              </a:extLst>
            </p:cNvPr>
            <p:cNvSpPr/>
            <p:nvPr/>
          </p:nvSpPr>
          <p:spPr>
            <a:xfrm>
              <a:off x="0" y="0"/>
              <a:ext cx="996188" cy="508127"/>
            </a:xfrm>
            <a:custGeom>
              <a:avLst/>
              <a:gdLst/>
              <a:ahLst/>
              <a:cxnLst/>
              <a:rect l="l" t="t" r="r" b="b"/>
              <a:pathLst>
                <a:path w="996188" h="508127">
                  <a:moveTo>
                    <a:pt x="0" y="84709"/>
                  </a:moveTo>
                  <a:cubicBezTo>
                    <a:pt x="0" y="37973"/>
                    <a:pt x="37973" y="0"/>
                    <a:pt x="84709" y="0"/>
                  </a:cubicBezTo>
                  <a:lnTo>
                    <a:pt x="911479" y="0"/>
                  </a:lnTo>
                  <a:cubicBezTo>
                    <a:pt x="958215" y="0"/>
                    <a:pt x="996188" y="37973"/>
                    <a:pt x="996188" y="84709"/>
                  </a:cubicBezTo>
                  <a:lnTo>
                    <a:pt x="996188" y="423418"/>
                  </a:lnTo>
                  <a:cubicBezTo>
                    <a:pt x="996188" y="470154"/>
                    <a:pt x="958215" y="508127"/>
                    <a:pt x="911479" y="508127"/>
                  </a:cubicBezTo>
                  <a:lnTo>
                    <a:pt x="84709" y="508127"/>
                  </a:lnTo>
                  <a:cubicBezTo>
                    <a:pt x="37973" y="508127"/>
                    <a:pt x="0" y="470281"/>
                    <a:pt x="0" y="423418"/>
                  </a:cubicBezTo>
                  <a:close/>
                </a:path>
              </a:pathLst>
            </a:custGeom>
            <a:solidFill>
              <a:srgbClr val="EE7A6A"/>
            </a:solidFill>
          </p:spPr>
          <p:txBody>
            <a:bodyPr/>
            <a:lstStyle/>
            <a:p>
              <a:endParaRPr lang="en-US"/>
            </a:p>
          </p:txBody>
        </p:sp>
      </p:grpSp>
      <p:grpSp>
        <p:nvGrpSpPr>
          <p:cNvPr id="87" name="Group 45">
            <a:extLst>
              <a:ext uri="{FF2B5EF4-FFF2-40B4-BE49-F238E27FC236}">
                <a16:creationId xmlns:a16="http://schemas.microsoft.com/office/drawing/2014/main" id="{10597AAB-379E-65D5-EEE3-08C2429D0F9C}"/>
              </a:ext>
            </a:extLst>
          </p:cNvPr>
          <p:cNvGrpSpPr/>
          <p:nvPr/>
        </p:nvGrpSpPr>
        <p:grpSpPr>
          <a:xfrm>
            <a:off x="-533400" y="5554928"/>
            <a:ext cx="2971800" cy="183049"/>
            <a:chOff x="0" y="0"/>
            <a:chExt cx="2188464" cy="490291"/>
          </a:xfrm>
        </p:grpSpPr>
        <p:sp>
          <p:nvSpPr>
            <p:cNvPr id="88" name="Freeform 46">
              <a:extLst>
                <a:ext uri="{FF2B5EF4-FFF2-40B4-BE49-F238E27FC236}">
                  <a16:creationId xmlns:a16="http://schemas.microsoft.com/office/drawing/2014/main" id="{865C978F-4D0D-449E-62EC-52DD311B02C2}"/>
                </a:ext>
              </a:extLst>
            </p:cNvPr>
            <p:cNvSpPr/>
            <p:nvPr/>
          </p:nvSpPr>
          <p:spPr>
            <a:xfrm>
              <a:off x="0" y="0"/>
              <a:ext cx="2188464" cy="490347"/>
            </a:xfrm>
            <a:custGeom>
              <a:avLst/>
              <a:gdLst/>
              <a:ahLst/>
              <a:cxnLst/>
              <a:rect l="l" t="t" r="r" b="b"/>
              <a:pathLst>
                <a:path w="2188464" h="490347">
                  <a:moveTo>
                    <a:pt x="0" y="81661"/>
                  </a:moveTo>
                  <a:cubicBezTo>
                    <a:pt x="0" y="36576"/>
                    <a:pt x="36576" y="0"/>
                    <a:pt x="81661" y="0"/>
                  </a:cubicBezTo>
                  <a:lnTo>
                    <a:pt x="2106803" y="0"/>
                  </a:lnTo>
                  <a:cubicBezTo>
                    <a:pt x="2151888" y="0"/>
                    <a:pt x="2188464" y="36576"/>
                    <a:pt x="2188464" y="81661"/>
                  </a:cubicBezTo>
                  <a:lnTo>
                    <a:pt x="2188464" y="408559"/>
                  </a:lnTo>
                  <a:cubicBezTo>
                    <a:pt x="2188464" y="453644"/>
                    <a:pt x="2151888" y="490220"/>
                    <a:pt x="2106803" y="490220"/>
                  </a:cubicBezTo>
                  <a:lnTo>
                    <a:pt x="81661" y="490220"/>
                  </a:lnTo>
                  <a:cubicBezTo>
                    <a:pt x="36576" y="490347"/>
                    <a:pt x="0" y="453644"/>
                    <a:pt x="0" y="408559"/>
                  </a:cubicBezTo>
                  <a:close/>
                </a:path>
              </a:pathLst>
            </a:custGeom>
            <a:solidFill>
              <a:srgbClr val="E9E5D6"/>
            </a:solidFill>
          </p:spPr>
          <p:txBody>
            <a:bodyPr/>
            <a:lstStyle/>
            <a:p>
              <a:endParaRPr lang="en-US"/>
            </a:p>
          </p:txBody>
        </p:sp>
      </p:grpSp>
      <p:sp>
        <p:nvSpPr>
          <p:cNvPr id="90" name="Freeform 6">
            <a:extLst>
              <a:ext uri="{FF2B5EF4-FFF2-40B4-BE49-F238E27FC236}">
                <a16:creationId xmlns:a16="http://schemas.microsoft.com/office/drawing/2014/main" id="{0D06D4C9-B554-398C-21C8-5D7D5FB43E76}"/>
              </a:ext>
            </a:extLst>
          </p:cNvPr>
          <p:cNvSpPr/>
          <p:nvPr/>
        </p:nvSpPr>
        <p:spPr>
          <a:xfrm>
            <a:off x="2438400" y="5166228"/>
            <a:ext cx="6049053" cy="824014"/>
          </a:xfrm>
          <a:custGeom>
            <a:avLst/>
            <a:gdLst/>
            <a:ahLst/>
            <a:cxnLst/>
            <a:rect l="l" t="t" r="r" b="b"/>
            <a:pathLst>
              <a:path w="7335012" h="1186434">
                <a:moveTo>
                  <a:pt x="0" y="214630"/>
                </a:moveTo>
                <a:cubicBezTo>
                  <a:pt x="0" y="95250"/>
                  <a:pt x="100203" y="0"/>
                  <a:pt x="221742" y="0"/>
                </a:cubicBezTo>
                <a:lnTo>
                  <a:pt x="7113270" y="0"/>
                </a:lnTo>
                <a:lnTo>
                  <a:pt x="7113270" y="25400"/>
                </a:lnTo>
                <a:lnTo>
                  <a:pt x="7113270" y="0"/>
                </a:lnTo>
                <a:cubicBezTo>
                  <a:pt x="7234809" y="0"/>
                  <a:pt x="7335012" y="95250"/>
                  <a:pt x="7335012" y="214630"/>
                </a:cubicBezTo>
                <a:lnTo>
                  <a:pt x="7309612" y="214630"/>
                </a:lnTo>
                <a:lnTo>
                  <a:pt x="7335012" y="214630"/>
                </a:lnTo>
                <a:lnTo>
                  <a:pt x="7335012" y="971804"/>
                </a:lnTo>
                <a:lnTo>
                  <a:pt x="7309612" y="971804"/>
                </a:lnTo>
                <a:lnTo>
                  <a:pt x="7335012" y="971804"/>
                </a:lnTo>
                <a:cubicBezTo>
                  <a:pt x="7335012" y="1091184"/>
                  <a:pt x="7234809" y="1186434"/>
                  <a:pt x="7113270" y="1186434"/>
                </a:cubicBezTo>
                <a:lnTo>
                  <a:pt x="7113270" y="1161034"/>
                </a:lnTo>
                <a:lnTo>
                  <a:pt x="7113270" y="1186434"/>
                </a:lnTo>
                <a:lnTo>
                  <a:pt x="221742" y="1186434"/>
                </a:lnTo>
                <a:lnTo>
                  <a:pt x="221742" y="1161034"/>
                </a:lnTo>
                <a:lnTo>
                  <a:pt x="221742" y="1186434"/>
                </a:lnTo>
                <a:cubicBezTo>
                  <a:pt x="100203" y="1186434"/>
                  <a:pt x="0" y="1091184"/>
                  <a:pt x="0" y="971804"/>
                </a:cubicBezTo>
                <a:lnTo>
                  <a:pt x="0" y="214630"/>
                </a:lnTo>
                <a:lnTo>
                  <a:pt x="25400" y="214630"/>
                </a:lnTo>
                <a:lnTo>
                  <a:pt x="0" y="214630"/>
                </a:lnTo>
                <a:moveTo>
                  <a:pt x="50800" y="214630"/>
                </a:moveTo>
                <a:lnTo>
                  <a:pt x="50800" y="971804"/>
                </a:lnTo>
                <a:lnTo>
                  <a:pt x="25400" y="971804"/>
                </a:lnTo>
                <a:lnTo>
                  <a:pt x="50800" y="971804"/>
                </a:lnTo>
                <a:cubicBezTo>
                  <a:pt x="50800" y="1061466"/>
                  <a:pt x="126492" y="1135634"/>
                  <a:pt x="221742" y="1135634"/>
                </a:cubicBezTo>
                <a:lnTo>
                  <a:pt x="7113270" y="1135634"/>
                </a:lnTo>
                <a:cubicBezTo>
                  <a:pt x="7208647" y="1135634"/>
                  <a:pt x="7284212" y="1061339"/>
                  <a:pt x="7284212" y="971804"/>
                </a:cubicBezTo>
                <a:lnTo>
                  <a:pt x="7284212" y="214630"/>
                </a:lnTo>
                <a:cubicBezTo>
                  <a:pt x="7284212" y="124968"/>
                  <a:pt x="7208520" y="50800"/>
                  <a:pt x="7113270" y="50800"/>
                </a:cubicBezTo>
                <a:lnTo>
                  <a:pt x="221742" y="50800"/>
                </a:lnTo>
                <a:lnTo>
                  <a:pt x="221742" y="25400"/>
                </a:lnTo>
                <a:lnTo>
                  <a:pt x="221742" y="50800"/>
                </a:lnTo>
                <a:cubicBezTo>
                  <a:pt x="126492" y="50800"/>
                  <a:pt x="50800" y="125095"/>
                  <a:pt x="50800" y="214630"/>
                </a:cubicBezTo>
                <a:close/>
              </a:path>
            </a:pathLst>
          </a:custGeom>
          <a:solidFill>
            <a:srgbClr val="FFFFFF"/>
          </a:solidFill>
        </p:spPr>
        <p:txBody>
          <a:bodyPr/>
          <a:lstStyle/>
          <a:p>
            <a:endParaRPr lang="en-US"/>
          </a:p>
        </p:txBody>
      </p:sp>
      <p:grpSp>
        <p:nvGrpSpPr>
          <p:cNvPr id="93" name="Group 45">
            <a:extLst>
              <a:ext uri="{FF2B5EF4-FFF2-40B4-BE49-F238E27FC236}">
                <a16:creationId xmlns:a16="http://schemas.microsoft.com/office/drawing/2014/main" id="{68E4EAF7-BE7F-1714-6DB0-C7E0BF4161C5}"/>
              </a:ext>
            </a:extLst>
          </p:cNvPr>
          <p:cNvGrpSpPr/>
          <p:nvPr/>
        </p:nvGrpSpPr>
        <p:grpSpPr>
          <a:xfrm>
            <a:off x="-533400" y="6572120"/>
            <a:ext cx="2971800" cy="183049"/>
            <a:chOff x="0" y="0"/>
            <a:chExt cx="2188464" cy="490291"/>
          </a:xfrm>
        </p:grpSpPr>
        <p:sp>
          <p:nvSpPr>
            <p:cNvPr id="94" name="Freeform 46">
              <a:extLst>
                <a:ext uri="{FF2B5EF4-FFF2-40B4-BE49-F238E27FC236}">
                  <a16:creationId xmlns:a16="http://schemas.microsoft.com/office/drawing/2014/main" id="{B168630A-5497-B5E5-18B0-3F5449D8C7CE}"/>
                </a:ext>
              </a:extLst>
            </p:cNvPr>
            <p:cNvSpPr/>
            <p:nvPr/>
          </p:nvSpPr>
          <p:spPr>
            <a:xfrm>
              <a:off x="0" y="0"/>
              <a:ext cx="2188464" cy="490347"/>
            </a:xfrm>
            <a:custGeom>
              <a:avLst/>
              <a:gdLst/>
              <a:ahLst/>
              <a:cxnLst/>
              <a:rect l="l" t="t" r="r" b="b"/>
              <a:pathLst>
                <a:path w="2188464" h="490347">
                  <a:moveTo>
                    <a:pt x="0" y="81661"/>
                  </a:moveTo>
                  <a:cubicBezTo>
                    <a:pt x="0" y="36576"/>
                    <a:pt x="36576" y="0"/>
                    <a:pt x="81661" y="0"/>
                  </a:cubicBezTo>
                  <a:lnTo>
                    <a:pt x="2106803" y="0"/>
                  </a:lnTo>
                  <a:cubicBezTo>
                    <a:pt x="2151888" y="0"/>
                    <a:pt x="2188464" y="36576"/>
                    <a:pt x="2188464" y="81661"/>
                  </a:cubicBezTo>
                  <a:lnTo>
                    <a:pt x="2188464" y="408559"/>
                  </a:lnTo>
                  <a:cubicBezTo>
                    <a:pt x="2188464" y="453644"/>
                    <a:pt x="2151888" y="490220"/>
                    <a:pt x="2106803" y="490220"/>
                  </a:cubicBezTo>
                  <a:lnTo>
                    <a:pt x="81661" y="490220"/>
                  </a:lnTo>
                  <a:cubicBezTo>
                    <a:pt x="36576" y="490347"/>
                    <a:pt x="0" y="453644"/>
                    <a:pt x="0" y="408559"/>
                  </a:cubicBezTo>
                  <a:close/>
                </a:path>
              </a:pathLst>
            </a:custGeom>
            <a:solidFill>
              <a:srgbClr val="E9E5D6"/>
            </a:solidFill>
          </p:spPr>
          <p:txBody>
            <a:bodyPr/>
            <a:lstStyle/>
            <a:p>
              <a:endParaRPr lang="en-US"/>
            </a:p>
          </p:txBody>
        </p:sp>
      </p:grpSp>
      <p:sp>
        <p:nvSpPr>
          <p:cNvPr id="95" name="Freeform 6">
            <a:extLst>
              <a:ext uri="{FF2B5EF4-FFF2-40B4-BE49-F238E27FC236}">
                <a16:creationId xmlns:a16="http://schemas.microsoft.com/office/drawing/2014/main" id="{A304D972-8131-ACC4-AE42-7629EAEAF04A}"/>
              </a:ext>
            </a:extLst>
          </p:cNvPr>
          <p:cNvSpPr/>
          <p:nvPr/>
        </p:nvSpPr>
        <p:spPr>
          <a:xfrm>
            <a:off x="2438400" y="6183420"/>
            <a:ext cx="6049053" cy="824014"/>
          </a:xfrm>
          <a:custGeom>
            <a:avLst/>
            <a:gdLst/>
            <a:ahLst/>
            <a:cxnLst/>
            <a:rect l="l" t="t" r="r" b="b"/>
            <a:pathLst>
              <a:path w="7335012" h="1186434">
                <a:moveTo>
                  <a:pt x="0" y="214630"/>
                </a:moveTo>
                <a:cubicBezTo>
                  <a:pt x="0" y="95250"/>
                  <a:pt x="100203" y="0"/>
                  <a:pt x="221742" y="0"/>
                </a:cubicBezTo>
                <a:lnTo>
                  <a:pt x="7113270" y="0"/>
                </a:lnTo>
                <a:lnTo>
                  <a:pt x="7113270" y="25400"/>
                </a:lnTo>
                <a:lnTo>
                  <a:pt x="7113270" y="0"/>
                </a:lnTo>
                <a:cubicBezTo>
                  <a:pt x="7234809" y="0"/>
                  <a:pt x="7335012" y="95250"/>
                  <a:pt x="7335012" y="214630"/>
                </a:cubicBezTo>
                <a:lnTo>
                  <a:pt x="7309612" y="214630"/>
                </a:lnTo>
                <a:lnTo>
                  <a:pt x="7335012" y="214630"/>
                </a:lnTo>
                <a:lnTo>
                  <a:pt x="7335012" y="971804"/>
                </a:lnTo>
                <a:lnTo>
                  <a:pt x="7309612" y="971804"/>
                </a:lnTo>
                <a:lnTo>
                  <a:pt x="7335012" y="971804"/>
                </a:lnTo>
                <a:cubicBezTo>
                  <a:pt x="7335012" y="1091184"/>
                  <a:pt x="7234809" y="1186434"/>
                  <a:pt x="7113270" y="1186434"/>
                </a:cubicBezTo>
                <a:lnTo>
                  <a:pt x="7113270" y="1161034"/>
                </a:lnTo>
                <a:lnTo>
                  <a:pt x="7113270" y="1186434"/>
                </a:lnTo>
                <a:lnTo>
                  <a:pt x="221742" y="1186434"/>
                </a:lnTo>
                <a:lnTo>
                  <a:pt x="221742" y="1161034"/>
                </a:lnTo>
                <a:lnTo>
                  <a:pt x="221742" y="1186434"/>
                </a:lnTo>
                <a:cubicBezTo>
                  <a:pt x="100203" y="1186434"/>
                  <a:pt x="0" y="1091184"/>
                  <a:pt x="0" y="971804"/>
                </a:cubicBezTo>
                <a:lnTo>
                  <a:pt x="0" y="214630"/>
                </a:lnTo>
                <a:lnTo>
                  <a:pt x="25400" y="214630"/>
                </a:lnTo>
                <a:lnTo>
                  <a:pt x="0" y="214630"/>
                </a:lnTo>
                <a:moveTo>
                  <a:pt x="50800" y="214630"/>
                </a:moveTo>
                <a:lnTo>
                  <a:pt x="50800" y="971804"/>
                </a:lnTo>
                <a:lnTo>
                  <a:pt x="25400" y="971804"/>
                </a:lnTo>
                <a:lnTo>
                  <a:pt x="50800" y="971804"/>
                </a:lnTo>
                <a:cubicBezTo>
                  <a:pt x="50800" y="1061466"/>
                  <a:pt x="126492" y="1135634"/>
                  <a:pt x="221742" y="1135634"/>
                </a:cubicBezTo>
                <a:lnTo>
                  <a:pt x="7113270" y="1135634"/>
                </a:lnTo>
                <a:cubicBezTo>
                  <a:pt x="7208647" y="1135634"/>
                  <a:pt x="7284212" y="1061339"/>
                  <a:pt x="7284212" y="971804"/>
                </a:cubicBezTo>
                <a:lnTo>
                  <a:pt x="7284212" y="214630"/>
                </a:lnTo>
                <a:cubicBezTo>
                  <a:pt x="7284212" y="124968"/>
                  <a:pt x="7208520" y="50800"/>
                  <a:pt x="7113270" y="50800"/>
                </a:cubicBezTo>
                <a:lnTo>
                  <a:pt x="221742" y="50800"/>
                </a:lnTo>
                <a:lnTo>
                  <a:pt x="221742" y="25400"/>
                </a:lnTo>
                <a:lnTo>
                  <a:pt x="221742" y="50800"/>
                </a:lnTo>
                <a:cubicBezTo>
                  <a:pt x="126492" y="50800"/>
                  <a:pt x="50800" y="125095"/>
                  <a:pt x="50800" y="214630"/>
                </a:cubicBezTo>
                <a:close/>
              </a:path>
            </a:pathLst>
          </a:custGeom>
          <a:solidFill>
            <a:srgbClr val="FFFFFF"/>
          </a:solidFill>
        </p:spPr>
        <p:txBody>
          <a:bodyPr/>
          <a:lstStyle/>
          <a:p>
            <a:endParaRPr lang="en-US"/>
          </a:p>
        </p:txBody>
      </p:sp>
      <p:grpSp>
        <p:nvGrpSpPr>
          <p:cNvPr id="99" name="Group 5">
            <a:extLst>
              <a:ext uri="{FF2B5EF4-FFF2-40B4-BE49-F238E27FC236}">
                <a16:creationId xmlns:a16="http://schemas.microsoft.com/office/drawing/2014/main" id="{213FB77F-F5F8-7EAB-1B07-C3B484527B24}"/>
              </a:ext>
            </a:extLst>
          </p:cNvPr>
          <p:cNvGrpSpPr/>
          <p:nvPr/>
        </p:nvGrpSpPr>
        <p:grpSpPr>
          <a:xfrm>
            <a:off x="952500" y="8438196"/>
            <a:ext cx="11391820" cy="1485183"/>
            <a:chOff x="-2091568" y="1839898"/>
            <a:chExt cx="7361105" cy="1242908"/>
          </a:xfrm>
        </p:grpSpPr>
        <p:sp>
          <p:nvSpPr>
            <p:cNvPr id="100" name="Freeform 6">
              <a:extLst>
                <a:ext uri="{FF2B5EF4-FFF2-40B4-BE49-F238E27FC236}">
                  <a16:creationId xmlns:a16="http://schemas.microsoft.com/office/drawing/2014/main" id="{49243301-D177-39A4-9ED1-56DCBD6F37DA}"/>
                </a:ext>
              </a:extLst>
            </p:cNvPr>
            <p:cNvSpPr/>
            <p:nvPr/>
          </p:nvSpPr>
          <p:spPr>
            <a:xfrm>
              <a:off x="-2065475" y="1839898"/>
              <a:ext cx="7335012" cy="1186434"/>
            </a:xfrm>
            <a:custGeom>
              <a:avLst/>
              <a:gdLst/>
              <a:ahLst/>
              <a:cxnLst/>
              <a:rect l="l" t="t" r="r" b="b"/>
              <a:pathLst>
                <a:path w="7335012" h="1186434">
                  <a:moveTo>
                    <a:pt x="0" y="214630"/>
                  </a:moveTo>
                  <a:cubicBezTo>
                    <a:pt x="0" y="95250"/>
                    <a:pt x="100203" y="0"/>
                    <a:pt x="221742" y="0"/>
                  </a:cubicBezTo>
                  <a:lnTo>
                    <a:pt x="7113270" y="0"/>
                  </a:lnTo>
                  <a:lnTo>
                    <a:pt x="7113270" y="25400"/>
                  </a:lnTo>
                  <a:lnTo>
                    <a:pt x="7113270" y="0"/>
                  </a:lnTo>
                  <a:cubicBezTo>
                    <a:pt x="7234809" y="0"/>
                    <a:pt x="7335012" y="95250"/>
                    <a:pt x="7335012" y="214630"/>
                  </a:cubicBezTo>
                  <a:lnTo>
                    <a:pt x="7309612" y="214630"/>
                  </a:lnTo>
                  <a:lnTo>
                    <a:pt x="7335012" y="214630"/>
                  </a:lnTo>
                  <a:lnTo>
                    <a:pt x="7335012" y="971804"/>
                  </a:lnTo>
                  <a:lnTo>
                    <a:pt x="7309612" y="971804"/>
                  </a:lnTo>
                  <a:lnTo>
                    <a:pt x="7335012" y="971804"/>
                  </a:lnTo>
                  <a:cubicBezTo>
                    <a:pt x="7335012" y="1091184"/>
                    <a:pt x="7234809" y="1186434"/>
                    <a:pt x="7113270" y="1186434"/>
                  </a:cubicBezTo>
                  <a:lnTo>
                    <a:pt x="7113270" y="1161034"/>
                  </a:lnTo>
                  <a:lnTo>
                    <a:pt x="7113270" y="1186434"/>
                  </a:lnTo>
                  <a:lnTo>
                    <a:pt x="221742" y="1186434"/>
                  </a:lnTo>
                  <a:lnTo>
                    <a:pt x="221742" y="1161034"/>
                  </a:lnTo>
                  <a:lnTo>
                    <a:pt x="221742" y="1186434"/>
                  </a:lnTo>
                  <a:cubicBezTo>
                    <a:pt x="100203" y="1186434"/>
                    <a:pt x="0" y="1091184"/>
                    <a:pt x="0" y="971804"/>
                  </a:cubicBezTo>
                  <a:lnTo>
                    <a:pt x="0" y="214630"/>
                  </a:lnTo>
                  <a:lnTo>
                    <a:pt x="25400" y="214630"/>
                  </a:lnTo>
                  <a:lnTo>
                    <a:pt x="0" y="214630"/>
                  </a:lnTo>
                  <a:moveTo>
                    <a:pt x="50800" y="214630"/>
                  </a:moveTo>
                  <a:lnTo>
                    <a:pt x="50800" y="971804"/>
                  </a:lnTo>
                  <a:lnTo>
                    <a:pt x="25400" y="971804"/>
                  </a:lnTo>
                  <a:lnTo>
                    <a:pt x="50800" y="971804"/>
                  </a:lnTo>
                  <a:cubicBezTo>
                    <a:pt x="50800" y="1061466"/>
                    <a:pt x="126492" y="1135634"/>
                    <a:pt x="221742" y="1135634"/>
                  </a:cubicBezTo>
                  <a:lnTo>
                    <a:pt x="7113270" y="1135634"/>
                  </a:lnTo>
                  <a:cubicBezTo>
                    <a:pt x="7208647" y="1135634"/>
                    <a:pt x="7284212" y="1061339"/>
                    <a:pt x="7284212" y="971804"/>
                  </a:cubicBezTo>
                  <a:lnTo>
                    <a:pt x="7284212" y="214630"/>
                  </a:lnTo>
                  <a:cubicBezTo>
                    <a:pt x="7284212" y="124968"/>
                    <a:pt x="7208520" y="50800"/>
                    <a:pt x="7113270" y="50800"/>
                  </a:cubicBezTo>
                  <a:lnTo>
                    <a:pt x="221742" y="50800"/>
                  </a:lnTo>
                  <a:lnTo>
                    <a:pt x="221742" y="25400"/>
                  </a:lnTo>
                  <a:lnTo>
                    <a:pt x="221742" y="50800"/>
                  </a:lnTo>
                  <a:cubicBezTo>
                    <a:pt x="126492" y="50800"/>
                    <a:pt x="50800" y="125095"/>
                    <a:pt x="50800" y="214630"/>
                  </a:cubicBezTo>
                  <a:close/>
                </a:path>
              </a:pathLst>
            </a:custGeom>
            <a:solidFill>
              <a:srgbClr val="FFFFFF"/>
            </a:solidFill>
          </p:spPr>
          <p:txBody>
            <a:bodyPr/>
            <a:lstStyle/>
            <a:p>
              <a:endParaRPr lang="en-US"/>
            </a:p>
          </p:txBody>
        </p:sp>
        <p:sp>
          <p:nvSpPr>
            <p:cNvPr id="101" name="TextBox 7">
              <a:extLst>
                <a:ext uri="{FF2B5EF4-FFF2-40B4-BE49-F238E27FC236}">
                  <a16:creationId xmlns:a16="http://schemas.microsoft.com/office/drawing/2014/main" id="{E491AC0D-B197-15B9-674C-1D8B2714CC2E}"/>
                </a:ext>
              </a:extLst>
            </p:cNvPr>
            <p:cNvSpPr txBox="1"/>
            <p:nvPr/>
          </p:nvSpPr>
          <p:spPr>
            <a:xfrm>
              <a:off x="-2091568" y="1877316"/>
              <a:ext cx="7335064" cy="1205490"/>
            </a:xfrm>
            <a:prstGeom prst="rect">
              <a:avLst/>
            </a:prstGeom>
          </p:spPr>
          <p:txBody>
            <a:bodyPr lIns="50800" tIns="50800" rIns="50800" bIns="50800" rtlCol="0" anchor="ctr"/>
            <a:lstStyle/>
            <a:p>
              <a:pPr algn="ctr">
                <a:lnSpc>
                  <a:spcPts val="3359"/>
                </a:lnSpc>
              </a:pPr>
              <a:r>
                <a:rPr lang="en-US" sz="3200" dirty="0">
                  <a:solidFill>
                    <a:srgbClr val="FFFFFF"/>
                  </a:solidFill>
                  <a:latin typeface="Arimo"/>
                  <a:ea typeface="Arimo"/>
                  <a:cs typeface="Arimo"/>
                  <a:sym typeface="Arimo"/>
                </a:rPr>
                <a:t>Early Findings: Legal Capacity and </a:t>
              </a:r>
            </a:p>
            <a:p>
              <a:pPr algn="ctr">
                <a:lnSpc>
                  <a:spcPts val="3359"/>
                </a:lnSpc>
              </a:pPr>
              <a:r>
                <a:rPr lang="en-US" sz="3200" dirty="0">
                  <a:solidFill>
                    <a:srgbClr val="FFFFFF"/>
                  </a:solidFill>
                  <a:latin typeface="Arimo"/>
                  <a:ea typeface="Arimo"/>
                  <a:cs typeface="Arimo"/>
                  <a:sym typeface="Arimo"/>
                </a:rPr>
                <a:t>Women with Intellectual Disabilities in Spain </a:t>
              </a:r>
            </a:p>
          </p:txBody>
        </p:sp>
      </p:grpSp>
      <p:grpSp>
        <p:nvGrpSpPr>
          <p:cNvPr id="102" name="Group 45">
            <a:extLst>
              <a:ext uri="{FF2B5EF4-FFF2-40B4-BE49-F238E27FC236}">
                <a16:creationId xmlns:a16="http://schemas.microsoft.com/office/drawing/2014/main" id="{8C4DA20C-4207-A5D1-A423-155EDC785F19}"/>
              </a:ext>
            </a:extLst>
          </p:cNvPr>
          <p:cNvGrpSpPr/>
          <p:nvPr/>
        </p:nvGrpSpPr>
        <p:grpSpPr>
          <a:xfrm>
            <a:off x="-533400" y="7590468"/>
            <a:ext cx="2971800" cy="183049"/>
            <a:chOff x="0" y="0"/>
            <a:chExt cx="2188464" cy="490291"/>
          </a:xfrm>
        </p:grpSpPr>
        <p:sp>
          <p:nvSpPr>
            <p:cNvPr id="103" name="Freeform 46">
              <a:extLst>
                <a:ext uri="{FF2B5EF4-FFF2-40B4-BE49-F238E27FC236}">
                  <a16:creationId xmlns:a16="http://schemas.microsoft.com/office/drawing/2014/main" id="{9A4A722A-EC94-61AC-C17A-37FFBCBED791}"/>
                </a:ext>
              </a:extLst>
            </p:cNvPr>
            <p:cNvSpPr/>
            <p:nvPr/>
          </p:nvSpPr>
          <p:spPr>
            <a:xfrm>
              <a:off x="0" y="0"/>
              <a:ext cx="2188464" cy="490347"/>
            </a:xfrm>
            <a:custGeom>
              <a:avLst/>
              <a:gdLst/>
              <a:ahLst/>
              <a:cxnLst/>
              <a:rect l="l" t="t" r="r" b="b"/>
              <a:pathLst>
                <a:path w="2188464" h="490347">
                  <a:moveTo>
                    <a:pt x="0" y="81661"/>
                  </a:moveTo>
                  <a:cubicBezTo>
                    <a:pt x="0" y="36576"/>
                    <a:pt x="36576" y="0"/>
                    <a:pt x="81661" y="0"/>
                  </a:cubicBezTo>
                  <a:lnTo>
                    <a:pt x="2106803" y="0"/>
                  </a:lnTo>
                  <a:cubicBezTo>
                    <a:pt x="2151888" y="0"/>
                    <a:pt x="2188464" y="36576"/>
                    <a:pt x="2188464" y="81661"/>
                  </a:cubicBezTo>
                  <a:lnTo>
                    <a:pt x="2188464" y="408559"/>
                  </a:lnTo>
                  <a:cubicBezTo>
                    <a:pt x="2188464" y="453644"/>
                    <a:pt x="2151888" y="490220"/>
                    <a:pt x="2106803" y="490220"/>
                  </a:cubicBezTo>
                  <a:lnTo>
                    <a:pt x="81661" y="490220"/>
                  </a:lnTo>
                  <a:cubicBezTo>
                    <a:pt x="36576" y="490347"/>
                    <a:pt x="0" y="453644"/>
                    <a:pt x="0" y="408559"/>
                  </a:cubicBezTo>
                  <a:close/>
                </a:path>
              </a:pathLst>
            </a:custGeom>
            <a:solidFill>
              <a:srgbClr val="E9E5D6"/>
            </a:solidFill>
          </p:spPr>
          <p:txBody>
            <a:bodyPr/>
            <a:lstStyle/>
            <a:p>
              <a:endParaRPr lang="en-US"/>
            </a:p>
          </p:txBody>
        </p:sp>
      </p:grpSp>
      <p:sp>
        <p:nvSpPr>
          <p:cNvPr id="104" name="Freeform 6">
            <a:extLst>
              <a:ext uri="{FF2B5EF4-FFF2-40B4-BE49-F238E27FC236}">
                <a16:creationId xmlns:a16="http://schemas.microsoft.com/office/drawing/2014/main" id="{47A9FA21-4D55-DB59-7098-7ED6CAD95279}"/>
              </a:ext>
            </a:extLst>
          </p:cNvPr>
          <p:cNvSpPr/>
          <p:nvPr/>
        </p:nvSpPr>
        <p:spPr>
          <a:xfrm>
            <a:off x="2438400" y="7201768"/>
            <a:ext cx="6049053" cy="824014"/>
          </a:xfrm>
          <a:custGeom>
            <a:avLst/>
            <a:gdLst/>
            <a:ahLst/>
            <a:cxnLst/>
            <a:rect l="l" t="t" r="r" b="b"/>
            <a:pathLst>
              <a:path w="7335012" h="1186434">
                <a:moveTo>
                  <a:pt x="0" y="214630"/>
                </a:moveTo>
                <a:cubicBezTo>
                  <a:pt x="0" y="95250"/>
                  <a:pt x="100203" y="0"/>
                  <a:pt x="221742" y="0"/>
                </a:cubicBezTo>
                <a:lnTo>
                  <a:pt x="7113270" y="0"/>
                </a:lnTo>
                <a:lnTo>
                  <a:pt x="7113270" y="25400"/>
                </a:lnTo>
                <a:lnTo>
                  <a:pt x="7113270" y="0"/>
                </a:lnTo>
                <a:cubicBezTo>
                  <a:pt x="7234809" y="0"/>
                  <a:pt x="7335012" y="95250"/>
                  <a:pt x="7335012" y="214630"/>
                </a:cubicBezTo>
                <a:lnTo>
                  <a:pt x="7309612" y="214630"/>
                </a:lnTo>
                <a:lnTo>
                  <a:pt x="7335012" y="214630"/>
                </a:lnTo>
                <a:lnTo>
                  <a:pt x="7335012" y="971804"/>
                </a:lnTo>
                <a:lnTo>
                  <a:pt x="7309612" y="971804"/>
                </a:lnTo>
                <a:lnTo>
                  <a:pt x="7335012" y="971804"/>
                </a:lnTo>
                <a:cubicBezTo>
                  <a:pt x="7335012" y="1091184"/>
                  <a:pt x="7234809" y="1186434"/>
                  <a:pt x="7113270" y="1186434"/>
                </a:cubicBezTo>
                <a:lnTo>
                  <a:pt x="7113270" y="1161034"/>
                </a:lnTo>
                <a:lnTo>
                  <a:pt x="7113270" y="1186434"/>
                </a:lnTo>
                <a:lnTo>
                  <a:pt x="221742" y="1186434"/>
                </a:lnTo>
                <a:lnTo>
                  <a:pt x="221742" y="1161034"/>
                </a:lnTo>
                <a:lnTo>
                  <a:pt x="221742" y="1186434"/>
                </a:lnTo>
                <a:cubicBezTo>
                  <a:pt x="100203" y="1186434"/>
                  <a:pt x="0" y="1091184"/>
                  <a:pt x="0" y="971804"/>
                </a:cubicBezTo>
                <a:lnTo>
                  <a:pt x="0" y="214630"/>
                </a:lnTo>
                <a:lnTo>
                  <a:pt x="25400" y="214630"/>
                </a:lnTo>
                <a:lnTo>
                  <a:pt x="0" y="214630"/>
                </a:lnTo>
                <a:moveTo>
                  <a:pt x="50800" y="214630"/>
                </a:moveTo>
                <a:lnTo>
                  <a:pt x="50800" y="971804"/>
                </a:lnTo>
                <a:lnTo>
                  <a:pt x="25400" y="971804"/>
                </a:lnTo>
                <a:lnTo>
                  <a:pt x="50800" y="971804"/>
                </a:lnTo>
                <a:cubicBezTo>
                  <a:pt x="50800" y="1061466"/>
                  <a:pt x="126492" y="1135634"/>
                  <a:pt x="221742" y="1135634"/>
                </a:cubicBezTo>
                <a:lnTo>
                  <a:pt x="7113270" y="1135634"/>
                </a:lnTo>
                <a:cubicBezTo>
                  <a:pt x="7208647" y="1135634"/>
                  <a:pt x="7284212" y="1061339"/>
                  <a:pt x="7284212" y="971804"/>
                </a:cubicBezTo>
                <a:lnTo>
                  <a:pt x="7284212" y="214630"/>
                </a:lnTo>
                <a:cubicBezTo>
                  <a:pt x="7284212" y="124968"/>
                  <a:pt x="7208520" y="50800"/>
                  <a:pt x="7113270" y="50800"/>
                </a:cubicBezTo>
                <a:lnTo>
                  <a:pt x="221742" y="50800"/>
                </a:lnTo>
                <a:lnTo>
                  <a:pt x="221742" y="25400"/>
                </a:lnTo>
                <a:lnTo>
                  <a:pt x="221742" y="50800"/>
                </a:lnTo>
                <a:cubicBezTo>
                  <a:pt x="126492" y="50800"/>
                  <a:pt x="50800" y="125095"/>
                  <a:pt x="50800" y="214630"/>
                </a:cubicBezTo>
                <a:close/>
              </a:path>
            </a:pathLst>
          </a:custGeom>
          <a:solidFill>
            <a:srgbClr val="FFFFFF"/>
          </a:solidFill>
        </p:spPr>
        <p:txBody>
          <a:bodyPr/>
          <a:lstStyle/>
          <a:p>
            <a:endParaRPr lang="en-US"/>
          </a:p>
        </p:txBody>
      </p:sp>
      <p:sp>
        <p:nvSpPr>
          <p:cNvPr id="105" name="TextBox 7">
            <a:extLst>
              <a:ext uri="{FF2B5EF4-FFF2-40B4-BE49-F238E27FC236}">
                <a16:creationId xmlns:a16="http://schemas.microsoft.com/office/drawing/2014/main" id="{8F865703-32CE-C294-88D5-723ED01018CF}"/>
              </a:ext>
            </a:extLst>
          </p:cNvPr>
          <p:cNvSpPr txBox="1"/>
          <p:nvPr/>
        </p:nvSpPr>
        <p:spPr>
          <a:xfrm>
            <a:off x="3018664" y="5116781"/>
            <a:ext cx="4876800" cy="1000337"/>
          </a:xfrm>
          <a:prstGeom prst="rect">
            <a:avLst/>
          </a:prstGeom>
        </p:spPr>
        <p:txBody>
          <a:bodyPr lIns="50800" tIns="50800" rIns="50800" bIns="50800" rtlCol="0" anchor="ctr"/>
          <a:lstStyle/>
          <a:p>
            <a:pPr algn="ctr">
              <a:lnSpc>
                <a:spcPts val="3359"/>
              </a:lnSpc>
            </a:pPr>
            <a:r>
              <a:rPr lang="en-US" sz="3200" dirty="0">
                <a:solidFill>
                  <a:srgbClr val="FFFFFF"/>
                </a:solidFill>
                <a:latin typeface="Arimo"/>
                <a:ea typeface="Arimo"/>
                <a:cs typeface="Arimo"/>
                <a:sym typeface="Arimo"/>
              </a:rPr>
              <a:t>Institutionalization</a:t>
            </a:r>
          </a:p>
        </p:txBody>
      </p:sp>
      <p:sp>
        <p:nvSpPr>
          <p:cNvPr id="106" name="TextBox 7">
            <a:extLst>
              <a:ext uri="{FF2B5EF4-FFF2-40B4-BE49-F238E27FC236}">
                <a16:creationId xmlns:a16="http://schemas.microsoft.com/office/drawing/2014/main" id="{30C04F5C-AB08-06CC-32E4-3E5DD3A0298D}"/>
              </a:ext>
            </a:extLst>
          </p:cNvPr>
          <p:cNvSpPr txBox="1"/>
          <p:nvPr/>
        </p:nvSpPr>
        <p:spPr>
          <a:xfrm>
            <a:off x="2971800" y="6117118"/>
            <a:ext cx="4876800" cy="1000337"/>
          </a:xfrm>
          <a:prstGeom prst="rect">
            <a:avLst/>
          </a:prstGeom>
        </p:spPr>
        <p:txBody>
          <a:bodyPr lIns="50800" tIns="50800" rIns="50800" bIns="50800" rtlCol="0" anchor="ctr"/>
          <a:lstStyle/>
          <a:p>
            <a:pPr algn="ctr">
              <a:lnSpc>
                <a:spcPts val="3359"/>
              </a:lnSpc>
            </a:pPr>
            <a:r>
              <a:rPr lang="en-US" sz="3200" dirty="0">
                <a:solidFill>
                  <a:srgbClr val="FFFFFF"/>
                </a:solidFill>
                <a:latin typeface="Arimo"/>
                <a:ea typeface="Arimo"/>
                <a:cs typeface="Arimo"/>
                <a:sym typeface="Arimo"/>
              </a:rPr>
              <a:t>SRHR and GBV</a:t>
            </a:r>
          </a:p>
        </p:txBody>
      </p:sp>
      <p:sp>
        <p:nvSpPr>
          <p:cNvPr id="107" name="TextBox 7">
            <a:extLst>
              <a:ext uri="{FF2B5EF4-FFF2-40B4-BE49-F238E27FC236}">
                <a16:creationId xmlns:a16="http://schemas.microsoft.com/office/drawing/2014/main" id="{2FAAF77F-D206-FF3A-8A1F-2A0E4D8AE097}"/>
              </a:ext>
            </a:extLst>
          </p:cNvPr>
          <p:cNvSpPr txBox="1"/>
          <p:nvPr/>
        </p:nvSpPr>
        <p:spPr>
          <a:xfrm>
            <a:off x="2954215" y="7127886"/>
            <a:ext cx="4876800" cy="1000337"/>
          </a:xfrm>
          <a:prstGeom prst="rect">
            <a:avLst/>
          </a:prstGeom>
        </p:spPr>
        <p:txBody>
          <a:bodyPr lIns="50800" tIns="50800" rIns="50800" bIns="50800" rtlCol="0" anchor="ctr"/>
          <a:lstStyle/>
          <a:p>
            <a:pPr algn="ctr">
              <a:lnSpc>
                <a:spcPts val="3359"/>
              </a:lnSpc>
            </a:pPr>
            <a:r>
              <a:rPr lang="en-US" sz="3200" dirty="0">
                <a:solidFill>
                  <a:srgbClr val="FFFFFF"/>
                </a:solidFill>
                <a:latin typeface="Arimo"/>
                <a:ea typeface="Arimo"/>
                <a:cs typeface="Arimo"/>
                <a:sym typeface="Arimo"/>
              </a:rPr>
              <a:t>Access to Justice</a:t>
            </a:r>
          </a:p>
        </p:txBody>
      </p:sp>
    </p:spTree>
    <p:extLst>
      <p:ext uri="{BB962C8B-B14F-4D97-AF65-F5344CB8AC3E}">
        <p14:creationId xmlns:p14="http://schemas.microsoft.com/office/powerpoint/2010/main" val="10003101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F6F614-DFF1-6387-61D5-7E8BDA6E4BAC}"/>
              </a:ext>
            </a:extLst>
          </p:cNvPr>
          <p:cNvSpPr/>
          <p:nvPr/>
        </p:nvSpPr>
        <p:spPr>
          <a:xfrm>
            <a:off x="0" y="0"/>
            <a:ext cx="18288000" cy="1809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 name="TextBox 4">
            <a:extLst>
              <a:ext uri="{FF2B5EF4-FFF2-40B4-BE49-F238E27FC236}">
                <a16:creationId xmlns:a16="http://schemas.microsoft.com/office/drawing/2014/main" id="{1FE13396-98A1-E6E3-008B-64C971DD106D}"/>
              </a:ext>
            </a:extLst>
          </p:cNvPr>
          <p:cNvSpPr txBox="1"/>
          <p:nvPr/>
        </p:nvSpPr>
        <p:spPr>
          <a:xfrm>
            <a:off x="533400" y="2350974"/>
            <a:ext cx="17297400" cy="8956298"/>
          </a:xfrm>
          <a:prstGeom prst="rect">
            <a:avLst/>
          </a:prstGeom>
          <a:noFill/>
        </p:spPr>
        <p:txBody>
          <a:bodyPr wrap="square" lIns="91440" tIns="45720" rIns="91440" bIns="45720" anchor="t">
            <a:spAutoFit/>
          </a:bodyPr>
          <a:lstStyle/>
          <a:p>
            <a:pPr marL="342900" lvl="1" indent="-342900" algn="l">
              <a:buFont typeface="Arial"/>
              <a:buChar char="•"/>
            </a:pPr>
            <a:r>
              <a:rPr lang="en-US" sz="3200" b="1" dirty="0">
                <a:latin typeface="Calibri" panose="020F0502020204030204" pitchFamily="34" charset="0"/>
                <a:cs typeface="Calibri" panose="020F0502020204030204" pitchFamily="34" charset="0"/>
              </a:rPr>
              <a:t>Convention on the Rights of Persons with Disabilities (CRPD) Article 12</a:t>
            </a:r>
          </a:p>
          <a:p>
            <a:pPr marL="342900" lvl="1" indent="-342900" algn="l">
              <a:buFont typeface="Arial"/>
              <a:buChar char="•"/>
            </a:pPr>
            <a:endParaRPr lang="en-US" sz="3200" dirty="0">
              <a:latin typeface="Calibri" panose="020F0502020204030204" pitchFamily="34" charset="0"/>
              <a:cs typeface="Calibri" panose="020F0502020204030204" pitchFamily="34" charset="0"/>
            </a:endParaRPr>
          </a:p>
          <a:p>
            <a:pPr marL="342900" lvl="1" indent="-342900" algn="l">
              <a:buFont typeface="Arial"/>
              <a:buChar char="•"/>
            </a:pPr>
            <a:r>
              <a:rPr lang="en-US" sz="3200" b="1" dirty="0">
                <a:latin typeface="Calibri" panose="020F0502020204030204" pitchFamily="34" charset="0"/>
                <a:cs typeface="Calibri" panose="020F0502020204030204" pitchFamily="34" charset="0"/>
              </a:rPr>
              <a:t> CRPD Committee General Comment No. 1</a:t>
            </a:r>
          </a:p>
          <a:p>
            <a:pPr marL="800100" lvl="2" indent="-342900">
              <a:buFont typeface="Arial"/>
              <a:buChar char="•"/>
            </a:pPr>
            <a:r>
              <a:rPr lang="en-US" sz="3200" i="1" dirty="0">
                <a:latin typeface="Calibri" panose="020F0502020204030204" pitchFamily="34" charset="0"/>
                <a:cs typeface="Calibri" panose="020F0502020204030204" pitchFamily="34" charset="0"/>
              </a:rPr>
              <a:t>Legal capacity is an inherent right according to all people, including persons with disabilities…it consists of two strands. The first is legal standing to hold rights and to be recognized as a legal person before the law…The second is legal agency to act on those rights and to have those actions recognized by the law.</a:t>
            </a:r>
          </a:p>
          <a:p>
            <a:pPr marL="1371600" lvl="4"/>
            <a:endParaRPr lang="en-US" sz="3200" dirty="0">
              <a:latin typeface="Calibri" panose="020F0502020204030204" pitchFamily="34" charset="0"/>
              <a:cs typeface="Calibri" panose="020F0502020204030204" pitchFamily="34" charset="0"/>
            </a:endParaRPr>
          </a:p>
          <a:p>
            <a:pPr marL="342900" lvl="1" indent="-342900">
              <a:buFont typeface="Arial"/>
              <a:buChar char="•"/>
            </a:pPr>
            <a:r>
              <a:rPr lang="en-US" sz="3200" b="1" dirty="0">
                <a:solidFill>
                  <a:schemeClr val="tx1"/>
                </a:solidFill>
                <a:latin typeface="Calibri" panose="020F0502020204030204" pitchFamily="34" charset="0"/>
                <a:cs typeface="Calibri" panose="020F0502020204030204" pitchFamily="34" charset="0"/>
              </a:rPr>
              <a:t>Denials of the right to legal capacity occur through:</a:t>
            </a:r>
          </a:p>
          <a:p>
            <a:pPr marL="800100" lvl="2" indent="-342900">
              <a:buFont typeface="Arial"/>
              <a:buChar char="•"/>
            </a:pPr>
            <a:r>
              <a:rPr lang="en-US" sz="3200" dirty="0">
                <a:latin typeface="Calibri" panose="020F0502020204030204" pitchFamily="34" charset="0"/>
                <a:cs typeface="Calibri" panose="020F0502020204030204" pitchFamily="34" charset="0"/>
              </a:rPr>
              <a:t>Formal practices (i.e. guardianship)</a:t>
            </a:r>
          </a:p>
          <a:p>
            <a:pPr marL="800100" lvl="2" indent="-342900">
              <a:buFont typeface="Arial"/>
              <a:buChar char="•"/>
            </a:pPr>
            <a:r>
              <a:rPr lang="en-US" sz="3200" dirty="0">
                <a:solidFill>
                  <a:schemeClr val="tx1"/>
                </a:solidFill>
                <a:latin typeface="Calibri" panose="020F0502020204030204" pitchFamily="34" charset="0"/>
                <a:cs typeface="Calibri" panose="020F0502020204030204" pitchFamily="34" charset="0"/>
              </a:rPr>
              <a:t>Informal practices (“de facto” guardianship)</a:t>
            </a:r>
          </a:p>
          <a:p>
            <a:pPr marL="1714500" lvl="4" indent="-342900">
              <a:buFont typeface="Arial"/>
              <a:buChar char="•"/>
            </a:pPr>
            <a:r>
              <a:rPr lang="en-US" sz="3200" dirty="0">
                <a:latin typeface="Calibri" panose="020F0502020204030204" pitchFamily="34" charset="0"/>
                <a:cs typeface="Calibri" panose="020F0502020204030204" pitchFamily="34" charset="0"/>
              </a:rPr>
              <a:t>Family members</a:t>
            </a:r>
          </a:p>
          <a:p>
            <a:pPr marL="1714500" lvl="4" indent="-342900">
              <a:buFont typeface="Arial"/>
              <a:buChar char="•"/>
            </a:pPr>
            <a:r>
              <a:rPr lang="en-US" sz="3200" dirty="0">
                <a:latin typeface="Calibri" panose="020F0502020204030204" pitchFamily="34" charset="0"/>
                <a:cs typeface="Calibri" panose="020F0502020204030204" pitchFamily="34" charset="0"/>
              </a:rPr>
              <a:t>Healthcare professionals</a:t>
            </a:r>
          </a:p>
          <a:p>
            <a:pPr marL="1714500" lvl="4" indent="-342900">
              <a:buFont typeface="Arial"/>
              <a:buChar char="•"/>
            </a:pPr>
            <a:r>
              <a:rPr lang="en-US" sz="3200" dirty="0">
                <a:latin typeface="Calibri" panose="020F0502020204030204" pitchFamily="34" charset="0"/>
                <a:cs typeface="Calibri" panose="020F0502020204030204" pitchFamily="34" charset="0"/>
              </a:rPr>
              <a:t>Service providers </a:t>
            </a:r>
          </a:p>
          <a:p>
            <a:pPr marL="1714500" lvl="4" indent="-342900">
              <a:buFont typeface="Arial"/>
              <a:buChar char="•"/>
            </a:pPr>
            <a:endParaRPr lang="en-US" sz="3200" dirty="0">
              <a:solidFill>
                <a:schemeClr val="tx1"/>
              </a:solidFill>
              <a:latin typeface="Calibri" panose="020F0502020204030204" pitchFamily="34" charset="0"/>
              <a:cs typeface="Calibri" panose="020F0502020204030204" pitchFamily="34" charset="0"/>
            </a:endParaRPr>
          </a:p>
          <a:p>
            <a:pPr marL="800100" lvl="2" indent="-342900">
              <a:buFont typeface="Arial"/>
              <a:buChar char="•"/>
            </a:pPr>
            <a:endParaRPr lang="en-US" sz="3200" dirty="0">
              <a:solidFill>
                <a:schemeClr val="tx1"/>
              </a:solidFill>
              <a:latin typeface="Calibri" panose="020F0502020204030204" pitchFamily="34" charset="0"/>
              <a:cs typeface="Calibri" panose="020F0502020204030204" pitchFamily="34" charset="0"/>
            </a:endParaRPr>
          </a:p>
          <a:p>
            <a:pPr marL="1257300" lvl="3" indent="-342900">
              <a:buFont typeface="Arial"/>
              <a:buChar char="•"/>
            </a:pPr>
            <a:endParaRPr lang="en-US" sz="3200" dirty="0">
              <a:latin typeface="Calibri" panose="020F0502020204030204" pitchFamily="34" charset="0"/>
              <a:cs typeface="Calibri" panose="020F0502020204030204" pitchFamily="34" charset="0"/>
            </a:endParaRPr>
          </a:p>
          <a:p>
            <a:pPr marL="1257300" lvl="3" indent="-342900">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24FEE4-5A19-B5CB-C865-962C50AC0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
            <a:ext cx="1320127" cy="1296967"/>
          </a:xfrm>
          <a:prstGeom prst="rect">
            <a:avLst/>
          </a:prstGeom>
        </p:spPr>
      </p:pic>
      <p:sp>
        <p:nvSpPr>
          <p:cNvPr id="4" name="TextBox 6">
            <a:extLst>
              <a:ext uri="{FF2B5EF4-FFF2-40B4-BE49-F238E27FC236}">
                <a16:creationId xmlns:a16="http://schemas.microsoft.com/office/drawing/2014/main" id="{F2C2D4DB-90FE-89BD-444B-396D1B00B442}"/>
              </a:ext>
            </a:extLst>
          </p:cNvPr>
          <p:cNvSpPr txBox="1"/>
          <p:nvPr/>
        </p:nvSpPr>
        <p:spPr>
          <a:xfrm>
            <a:off x="1784701" y="196790"/>
            <a:ext cx="6109147" cy="790024"/>
          </a:xfrm>
          <a:prstGeom prst="rect">
            <a:avLst/>
          </a:prstGeom>
        </p:spPr>
        <p:txBody>
          <a:bodyPr wrap="square" lIns="0" tIns="0" rIns="0" bIns="0" rtlCol="0" anchor="t">
            <a:spAutoFit/>
          </a:bodyPr>
          <a:lstStyle/>
          <a:p>
            <a:pPr algn="l">
              <a:lnSpc>
                <a:spcPts val="6980"/>
              </a:lnSpc>
            </a:pPr>
            <a:r>
              <a:rPr lang="en-US" sz="4000" dirty="0">
                <a:solidFill>
                  <a:schemeClr val="accent4">
                    <a:lumMod val="75000"/>
                  </a:schemeClr>
                </a:solidFill>
                <a:latin typeface="Arimo Bold"/>
                <a:ea typeface="Arimo Bold"/>
                <a:cs typeface="Arimo Bold"/>
                <a:sym typeface="Arimo Bold"/>
              </a:rPr>
              <a:t>General Overview</a:t>
            </a:r>
          </a:p>
        </p:txBody>
      </p:sp>
      <p:sp>
        <p:nvSpPr>
          <p:cNvPr id="6" name="TextBox 6">
            <a:extLst>
              <a:ext uri="{FF2B5EF4-FFF2-40B4-BE49-F238E27FC236}">
                <a16:creationId xmlns:a16="http://schemas.microsoft.com/office/drawing/2014/main" id="{C4CB2A3A-8A3F-C918-3E7E-5A6649F1FA54}"/>
              </a:ext>
            </a:extLst>
          </p:cNvPr>
          <p:cNvSpPr txBox="1"/>
          <p:nvPr/>
        </p:nvSpPr>
        <p:spPr>
          <a:xfrm>
            <a:off x="1777327" y="749207"/>
            <a:ext cx="8616827" cy="801694"/>
          </a:xfrm>
          <a:prstGeom prst="rect">
            <a:avLst/>
          </a:prstGeom>
        </p:spPr>
        <p:txBody>
          <a:bodyPr wrap="square" lIns="0" tIns="0" rIns="0" bIns="0" rtlCol="0" anchor="t">
            <a:spAutoFit/>
          </a:bodyPr>
          <a:lstStyle/>
          <a:p>
            <a:pPr algn="l">
              <a:lnSpc>
                <a:spcPts val="6980"/>
              </a:lnSpc>
            </a:pPr>
            <a:r>
              <a:rPr lang="en-US" sz="3600" i="1" dirty="0">
                <a:solidFill>
                  <a:schemeClr val="accent4">
                    <a:lumMod val="75000"/>
                  </a:schemeClr>
                </a:solidFill>
                <a:latin typeface="Arimo Bold"/>
                <a:ea typeface="Arimo Bold"/>
                <a:cs typeface="Arimo Bold"/>
                <a:sym typeface="Arimo Bold"/>
              </a:rPr>
              <a:t>The Right to Legal Capacity</a:t>
            </a:r>
          </a:p>
        </p:txBody>
      </p:sp>
    </p:spTree>
    <p:extLst>
      <p:ext uri="{BB962C8B-B14F-4D97-AF65-F5344CB8AC3E}">
        <p14:creationId xmlns:p14="http://schemas.microsoft.com/office/powerpoint/2010/main" val="384729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A1C8-7666-435F-3E24-247975CB695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78DCE3C-9D18-819C-FB51-B2AA29994324}"/>
              </a:ext>
            </a:extLst>
          </p:cNvPr>
          <p:cNvSpPr/>
          <p:nvPr/>
        </p:nvSpPr>
        <p:spPr>
          <a:xfrm>
            <a:off x="0" y="0"/>
            <a:ext cx="18288000" cy="1809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2" name="Picture 1">
            <a:extLst>
              <a:ext uri="{FF2B5EF4-FFF2-40B4-BE49-F238E27FC236}">
                <a16:creationId xmlns:a16="http://schemas.microsoft.com/office/drawing/2014/main" id="{683C788E-8D5B-2405-19AF-FD958C97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
            <a:ext cx="1320127" cy="1296967"/>
          </a:xfrm>
          <a:prstGeom prst="rect">
            <a:avLst/>
          </a:prstGeom>
        </p:spPr>
      </p:pic>
      <p:sp>
        <p:nvSpPr>
          <p:cNvPr id="4" name="TextBox 6">
            <a:extLst>
              <a:ext uri="{FF2B5EF4-FFF2-40B4-BE49-F238E27FC236}">
                <a16:creationId xmlns:a16="http://schemas.microsoft.com/office/drawing/2014/main" id="{CBCA4923-170C-47F9-75EC-5A0F03C9F15C}"/>
              </a:ext>
            </a:extLst>
          </p:cNvPr>
          <p:cNvSpPr txBox="1"/>
          <p:nvPr/>
        </p:nvSpPr>
        <p:spPr>
          <a:xfrm>
            <a:off x="1784701" y="179694"/>
            <a:ext cx="8838053" cy="790024"/>
          </a:xfrm>
          <a:prstGeom prst="rect">
            <a:avLst/>
          </a:prstGeom>
        </p:spPr>
        <p:txBody>
          <a:bodyPr wrap="square" lIns="0" tIns="0" rIns="0" bIns="0" rtlCol="0" anchor="t">
            <a:spAutoFit/>
          </a:bodyPr>
          <a:lstStyle/>
          <a:p>
            <a:pPr algn="l">
              <a:lnSpc>
                <a:spcPts val="6980"/>
              </a:lnSpc>
            </a:pPr>
            <a:r>
              <a:rPr lang="en-US" sz="4000" dirty="0">
                <a:solidFill>
                  <a:schemeClr val="accent4">
                    <a:lumMod val="75000"/>
                  </a:schemeClr>
                </a:solidFill>
                <a:latin typeface="Arimo Bold"/>
                <a:ea typeface="Arimo Bold"/>
                <a:cs typeface="Arimo Bold"/>
                <a:sym typeface="Arimo Bold"/>
              </a:rPr>
              <a:t>General Overview</a:t>
            </a:r>
          </a:p>
        </p:txBody>
      </p:sp>
      <p:sp>
        <p:nvSpPr>
          <p:cNvPr id="6" name="TextBox 6">
            <a:extLst>
              <a:ext uri="{FF2B5EF4-FFF2-40B4-BE49-F238E27FC236}">
                <a16:creationId xmlns:a16="http://schemas.microsoft.com/office/drawing/2014/main" id="{9051DF29-AA48-215B-BBBA-1F818FF9A375}"/>
              </a:ext>
            </a:extLst>
          </p:cNvPr>
          <p:cNvSpPr txBox="1"/>
          <p:nvPr/>
        </p:nvSpPr>
        <p:spPr>
          <a:xfrm>
            <a:off x="1777327" y="732111"/>
            <a:ext cx="8616827" cy="801694"/>
          </a:xfrm>
          <a:prstGeom prst="rect">
            <a:avLst/>
          </a:prstGeom>
        </p:spPr>
        <p:txBody>
          <a:bodyPr wrap="square" lIns="0" tIns="0" rIns="0" bIns="0" rtlCol="0" anchor="t">
            <a:spAutoFit/>
          </a:bodyPr>
          <a:lstStyle/>
          <a:p>
            <a:pPr algn="l">
              <a:lnSpc>
                <a:spcPts val="6980"/>
              </a:lnSpc>
            </a:pPr>
            <a:r>
              <a:rPr lang="en-US" sz="3600" i="1" dirty="0">
                <a:solidFill>
                  <a:schemeClr val="accent4">
                    <a:lumMod val="75000"/>
                  </a:schemeClr>
                </a:solidFill>
                <a:latin typeface="Arimo Bold"/>
                <a:ea typeface="Arimo Bold"/>
                <a:cs typeface="Arimo Bold"/>
                <a:sym typeface="Arimo Bold"/>
              </a:rPr>
              <a:t>Legal Capacity Intersections</a:t>
            </a:r>
          </a:p>
        </p:txBody>
      </p:sp>
      <p:sp>
        <p:nvSpPr>
          <p:cNvPr id="3" name="TextBox 2">
            <a:extLst>
              <a:ext uri="{FF2B5EF4-FFF2-40B4-BE49-F238E27FC236}">
                <a16:creationId xmlns:a16="http://schemas.microsoft.com/office/drawing/2014/main" id="{E76C3925-86AF-FAEE-109F-EFEB674FD819}"/>
              </a:ext>
            </a:extLst>
          </p:cNvPr>
          <p:cNvSpPr txBox="1"/>
          <p:nvPr/>
        </p:nvSpPr>
        <p:spPr>
          <a:xfrm>
            <a:off x="5792747" y="2069746"/>
            <a:ext cx="5639473" cy="769441"/>
          </a:xfrm>
          <a:prstGeom prst="rect">
            <a:avLst/>
          </a:prstGeom>
          <a:noFill/>
        </p:spPr>
        <p:txBody>
          <a:bodyPr wrap="square" lIns="91440" tIns="45720" rIns="91440" bIns="45720" anchor="t">
            <a:spAutoFit/>
          </a:bodyPr>
          <a:lstStyle/>
          <a:p>
            <a:pPr marL="0" lvl="1" algn="ctr"/>
            <a:r>
              <a:rPr lang="en-US" sz="4400" b="1" dirty="0">
                <a:solidFill>
                  <a:schemeClr val="tx1"/>
                </a:solidFill>
                <a:cs typeface="Arial"/>
              </a:rPr>
              <a:t>Institutionalization</a:t>
            </a:r>
            <a:endParaRPr lang="en-US" sz="3200" b="1" dirty="0">
              <a:solidFill>
                <a:schemeClr val="tx1"/>
              </a:solidFill>
              <a:cs typeface="Arial"/>
            </a:endParaRPr>
          </a:p>
        </p:txBody>
      </p:sp>
      <p:sp>
        <p:nvSpPr>
          <p:cNvPr id="7" name="Rounded Rectangle 6">
            <a:extLst>
              <a:ext uri="{FF2B5EF4-FFF2-40B4-BE49-F238E27FC236}">
                <a16:creationId xmlns:a16="http://schemas.microsoft.com/office/drawing/2014/main" id="{304FDF9C-BF3C-7DC9-9300-E31D539ECC5C}"/>
              </a:ext>
            </a:extLst>
          </p:cNvPr>
          <p:cNvSpPr/>
          <p:nvPr/>
        </p:nvSpPr>
        <p:spPr>
          <a:xfrm>
            <a:off x="685800" y="4396665"/>
            <a:ext cx="7592325" cy="4405495"/>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Denials of legal capacity “perpetuate discrimination and exclusion against persons with disabilities and pave the way to different forms of abuse, corruption, exploitation, coercion, and </a:t>
            </a:r>
            <a:r>
              <a:rPr lang="en-US" sz="3600" dirty="0" err="1"/>
              <a:t>institutionalisation</a:t>
            </a:r>
            <a:r>
              <a:rPr lang="en-US" sz="3600" dirty="0"/>
              <a:t>.”*</a:t>
            </a:r>
          </a:p>
        </p:txBody>
      </p:sp>
      <p:sp>
        <p:nvSpPr>
          <p:cNvPr id="11" name="Rounded Rectangle 10">
            <a:extLst>
              <a:ext uri="{FF2B5EF4-FFF2-40B4-BE49-F238E27FC236}">
                <a16:creationId xmlns:a16="http://schemas.microsoft.com/office/drawing/2014/main" id="{9522E003-985D-4DC1-3542-A4082FEAA57A}"/>
              </a:ext>
            </a:extLst>
          </p:cNvPr>
          <p:cNvSpPr/>
          <p:nvPr/>
        </p:nvSpPr>
        <p:spPr>
          <a:xfrm>
            <a:off x="9342163" y="4369451"/>
            <a:ext cx="8031437" cy="4405495"/>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Women and gender-diverse people with disabilities who are institutionalized are at higher risk of denials of legal capacity.</a:t>
            </a:r>
          </a:p>
        </p:txBody>
      </p:sp>
      <p:sp>
        <p:nvSpPr>
          <p:cNvPr id="13" name="Curved Down Arrow 12">
            <a:extLst>
              <a:ext uri="{FF2B5EF4-FFF2-40B4-BE49-F238E27FC236}">
                <a16:creationId xmlns:a16="http://schemas.microsoft.com/office/drawing/2014/main" id="{6E46C909-C5A6-D94E-B31D-EB476C374C6C}"/>
              </a:ext>
            </a:extLst>
          </p:cNvPr>
          <p:cNvSpPr/>
          <p:nvPr/>
        </p:nvSpPr>
        <p:spPr>
          <a:xfrm>
            <a:off x="6576658" y="3357080"/>
            <a:ext cx="3817496" cy="990600"/>
          </a:xfrm>
          <a:prstGeom prst="curvedDownArrow">
            <a:avLst/>
          </a:prstGeom>
          <a:solidFill>
            <a:srgbClr val="E18D75"/>
          </a:solidFill>
          <a:ln>
            <a:solidFill>
              <a:srgbClr val="E18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urved Down Arrow 16">
            <a:extLst>
              <a:ext uri="{FF2B5EF4-FFF2-40B4-BE49-F238E27FC236}">
                <a16:creationId xmlns:a16="http://schemas.microsoft.com/office/drawing/2014/main" id="{F5E1D832-21B9-5C19-CEBA-3E573C2FB921}"/>
              </a:ext>
            </a:extLst>
          </p:cNvPr>
          <p:cNvSpPr/>
          <p:nvPr/>
        </p:nvSpPr>
        <p:spPr>
          <a:xfrm rot="10800000">
            <a:off x="6369377" y="8818489"/>
            <a:ext cx="3817496" cy="990600"/>
          </a:xfrm>
          <a:prstGeom prst="curvedDownArrow">
            <a:avLst/>
          </a:prstGeom>
          <a:solidFill>
            <a:srgbClr val="E18D75"/>
          </a:solidFill>
          <a:ln>
            <a:solidFill>
              <a:srgbClr val="E18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994D7E27-CF06-9944-A83B-3A606D316515}"/>
              </a:ext>
            </a:extLst>
          </p:cNvPr>
          <p:cNvSpPr txBox="1"/>
          <p:nvPr/>
        </p:nvSpPr>
        <p:spPr>
          <a:xfrm>
            <a:off x="228600" y="9560245"/>
            <a:ext cx="6324600" cy="584775"/>
          </a:xfrm>
          <a:prstGeom prst="rect">
            <a:avLst/>
          </a:prstGeom>
          <a:noFill/>
        </p:spPr>
        <p:txBody>
          <a:bodyPr wrap="square" rtlCol="0">
            <a:spAutoFit/>
          </a:bodyPr>
          <a:lstStyle/>
          <a:p>
            <a:r>
              <a:rPr lang="en-US" sz="1600" dirty="0"/>
              <a:t>*General Assembly, Report of the Special Rapporteur on the </a:t>
            </a:r>
          </a:p>
          <a:p>
            <a:r>
              <a:rPr lang="en-US" sz="1600" dirty="0"/>
              <a:t>Rights of Persons with Disabilities, A/HRC/37/56 (12 Dec. 2017) ¶ 16.</a:t>
            </a:r>
          </a:p>
        </p:txBody>
      </p:sp>
    </p:spTree>
    <p:extLst>
      <p:ext uri="{BB962C8B-B14F-4D97-AF65-F5344CB8AC3E}">
        <p14:creationId xmlns:p14="http://schemas.microsoft.com/office/powerpoint/2010/main" val="246674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46B47-09C5-C695-FE74-EFED9D2C848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DFC0EC8-E9CB-0C2C-DCBE-146807482489}"/>
              </a:ext>
            </a:extLst>
          </p:cNvPr>
          <p:cNvSpPr/>
          <p:nvPr/>
        </p:nvSpPr>
        <p:spPr>
          <a:xfrm>
            <a:off x="0" y="0"/>
            <a:ext cx="18288000" cy="1809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 name="TextBox 4">
            <a:extLst>
              <a:ext uri="{FF2B5EF4-FFF2-40B4-BE49-F238E27FC236}">
                <a16:creationId xmlns:a16="http://schemas.microsoft.com/office/drawing/2014/main" id="{56C75BF0-2F48-CB73-85F9-20B0395100C9}"/>
              </a:ext>
            </a:extLst>
          </p:cNvPr>
          <p:cNvSpPr txBox="1"/>
          <p:nvPr/>
        </p:nvSpPr>
        <p:spPr>
          <a:xfrm>
            <a:off x="881736" y="6734344"/>
            <a:ext cx="17068804" cy="3416320"/>
          </a:xfrm>
          <a:prstGeom prst="rect">
            <a:avLst/>
          </a:prstGeom>
          <a:noFill/>
        </p:spPr>
        <p:txBody>
          <a:bodyPr wrap="square" lIns="91440" tIns="45720" rIns="91440" bIns="45720" anchor="t">
            <a:spAutoFit/>
          </a:bodyPr>
          <a:lstStyle/>
          <a:p>
            <a:pPr marL="0" lvl="1" algn="l"/>
            <a:r>
              <a:rPr lang="en-US" sz="2400" b="1" dirty="0">
                <a:latin typeface="Calibri" panose="020F0502020204030204" pitchFamily="34" charset="0"/>
                <a:cs typeface="Calibri" panose="020F0502020204030204" pitchFamily="34" charset="0"/>
              </a:rPr>
              <a:t>Denials of Legal Capacity and SRHR</a:t>
            </a:r>
          </a:p>
          <a:p>
            <a:pPr marL="800100" lvl="2" indent="-342900">
              <a:buFont typeface="Arial"/>
              <a:buChar char="•"/>
            </a:pPr>
            <a:r>
              <a:rPr lang="en-US" sz="2400" dirty="0">
                <a:latin typeface="Calibri" panose="020F0502020204030204" pitchFamily="34" charset="0"/>
                <a:cs typeface="Calibri" panose="020F0502020204030204" pitchFamily="34" charset="0"/>
              </a:rPr>
              <a:t>Forced, coerced, or otherwise involuntary sterilization, abortion, or contraception</a:t>
            </a:r>
          </a:p>
          <a:p>
            <a:pPr marL="1257300" lvl="3" indent="-342900">
              <a:buFont typeface="Arial"/>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“…forced sterilization is an act of violence, a form of social control, and a violation of the right to be free from torture and other cruel, inhuman, or degrading treatment or punishment.”</a:t>
            </a:r>
            <a:r>
              <a:rPr lang="en-US" sz="2400" dirty="0">
                <a:latin typeface="Calibri" panose="020F0502020204030204" pitchFamily="34" charset="0"/>
                <a:ea typeface="Calibri" panose="020F0502020204030204" pitchFamily="34" charset="0"/>
                <a:cs typeface="Calibri" panose="020F0502020204030204" pitchFamily="34" charset="0"/>
              </a:rPr>
              <a:t> </a:t>
            </a:r>
          </a:p>
          <a:p>
            <a:pPr marL="1371600" lvl="4"/>
            <a:r>
              <a:rPr lang="en-US" sz="2400" dirty="0">
                <a:latin typeface="Calibri" panose="020F0502020204030204" pitchFamily="34" charset="0"/>
                <a:ea typeface="Calibri" panose="020F0502020204030204" pitchFamily="34" charset="0"/>
                <a:cs typeface="Calibri" panose="020F0502020204030204" pitchFamily="34" charset="0"/>
              </a:rPr>
              <a:t>- </a:t>
            </a:r>
            <a:r>
              <a:rPr lang="en-US" i="1" dirty="0">
                <a:effectLst/>
                <a:latin typeface="Calibri" panose="020F0502020204030204" pitchFamily="34" charset="0"/>
                <a:ea typeface="Calibri" panose="020F0502020204030204" pitchFamily="34" charset="0"/>
                <a:cs typeface="Calibri" panose="020F0502020204030204" pitchFamily="34" charset="0"/>
              </a:rPr>
              <a:t>Report of the Special Rapporteur on torture and other cruel, inhuman or degrading treatment or punishment, Juan E. Méndez</a:t>
            </a:r>
            <a:r>
              <a:rPr lang="en-US" dirty="0">
                <a:effectLst/>
                <a:latin typeface="Calibri" panose="020F0502020204030204" pitchFamily="34" charset="0"/>
                <a:ea typeface="Calibri" panose="020F0502020204030204" pitchFamily="34" charset="0"/>
                <a:cs typeface="Calibri" panose="020F0502020204030204" pitchFamily="34" charset="0"/>
              </a:rPr>
              <a:t>, A/HRC/22/53 (Feb. 1, 2013),</a:t>
            </a:r>
            <a:r>
              <a:rPr lang="en-US" i="1" dirty="0">
                <a:latin typeface="Calibri" panose="020F0502020204030204" pitchFamily="34" charset="0"/>
                <a:cs typeface="Calibri" panose="020F0502020204030204" pitchFamily="34" charset="0"/>
              </a:rPr>
              <a:t> ¶ 48</a:t>
            </a:r>
            <a:endParaRPr lang="en-US"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Denials of Legal Capacity and GBV</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Prevalence and risk of GBV</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Access to justice for GBV</a:t>
            </a:r>
          </a:p>
        </p:txBody>
      </p:sp>
      <p:pic>
        <p:nvPicPr>
          <p:cNvPr id="2" name="Picture 1">
            <a:extLst>
              <a:ext uri="{FF2B5EF4-FFF2-40B4-BE49-F238E27FC236}">
                <a16:creationId xmlns:a16="http://schemas.microsoft.com/office/drawing/2014/main" id="{2A2C0B3E-3979-52BA-F2B0-CBA9A5139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
            <a:ext cx="1320127" cy="1296967"/>
          </a:xfrm>
          <a:prstGeom prst="rect">
            <a:avLst/>
          </a:prstGeom>
        </p:spPr>
      </p:pic>
      <p:sp>
        <p:nvSpPr>
          <p:cNvPr id="4" name="TextBox 6">
            <a:extLst>
              <a:ext uri="{FF2B5EF4-FFF2-40B4-BE49-F238E27FC236}">
                <a16:creationId xmlns:a16="http://schemas.microsoft.com/office/drawing/2014/main" id="{9B6EAD01-A27F-1983-4BC7-05C999B62865}"/>
              </a:ext>
            </a:extLst>
          </p:cNvPr>
          <p:cNvSpPr txBox="1"/>
          <p:nvPr/>
        </p:nvSpPr>
        <p:spPr>
          <a:xfrm>
            <a:off x="1784701" y="179694"/>
            <a:ext cx="8838053" cy="790024"/>
          </a:xfrm>
          <a:prstGeom prst="rect">
            <a:avLst/>
          </a:prstGeom>
        </p:spPr>
        <p:txBody>
          <a:bodyPr wrap="square" lIns="0" tIns="0" rIns="0" bIns="0" rtlCol="0" anchor="t">
            <a:spAutoFit/>
          </a:bodyPr>
          <a:lstStyle/>
          <a:p>
            <a:pPr algn="l">
              <a:lnSpc>
                <a:spcPts val="6980"/>
              </a:lnSpc>
            </a:pPr>
            <a:r>
              <a:rPr lang="en-US" sz="4000" dirty="0">
                <a:solidFill>
                  <a:schemeClr val="accent4">
                    <a:lumMod val="75000"/>
                  </a:schemeClr>
                </a:solidFill>
                <a:latin typeface="Arimo Bold"/>
                <a:ea typeface="Arimo Bold"/>
                <a:cs typeface="Arimo Bold"/>
                <a:sym typeface="Arimo Bold"/>
              </a:rPr>
              <a:t>General Overview</a:t>
            </a:r>
          </a:p>
        </p:txBody>
      </p:sp>
      <p:sp>
        <p:nvSpPr>
          <p:cNvPr id="6" name="TextBox 6">
            <a:extLst>
              <a:ext uri="{FF2B5EF4-FFF2-40B4-BE49-F238E27FC236}">
                <a16:creationId xmlns:a16="http://schemas.microsoft.com/office/drawing/2014/main" id="{B5C95FD5-2C80-4ECF-BBB0-8D9ECDFC0D91}"/>
              </a:ext>
            </a:extLst>
          </p:cNvPr>
          <p:cNvSpPr txBox="1"/>
          <p:nvPr/>
        </p:nvSpPr>
        <p:spPr>
          <a:xfrm>
            <a:off x="1777327" y="732111"/>
            <a:ext cx="8616827" cy="801694"/>
          </a:xfrm>
          <a:prstGeom prst="rect">
            <a:avLst/>
          </a:prstGeom>
        </p:spPr>
        <p:txBody>
          <a:bodyPr wrap="square" lIns="0" tIns="0" rIns="0" bIns="0" rtlCol="0" anchor="t">
            <a:spAutoFit/>
          </a:bodyPr>
          <a:lstStyle/>
          <a:p>
            <a:pPr algn="l">
              <a:lnSpc>
                <a:spcPts val="6980"/>
              </a:lnSpc>
            </a:pPr>
            <a:r>
              <a:rPr lang="en-US" sz="3600" i="1" dirty="0">
                <a:solidFill>
                  <a:schemeClr val="accent4">
                    <a:lumMod val="75000"/>
                  </a:schemeClr>
                </a:solidFill>
                <a:latin typeface="Arimo Bold"/>
                <a:ea typeface="Arimo Bold"/>
                <a:cs typeface="Arimo Bold"/>
                <a:sym typeface="Arimo Bold"/>
              </a:rPr>
              <a:t>Legal Capacity Intersections</a:t>
            </a:r>
          </a:p>
        </p:txBody>
      </p:sp>
      <p:sp>
        <p:nvSpPr>
          <p:cNvPr id="3" name="TextBox 2">
            <a:extLst>
              <a:ext uri="{FF2B5EF4-FFF2-40B4-BE49-F238E27FC236}">
                <a16:creationId xmlns:a16="http://schemas.microsoft.com/office/drawing/2014/main" id="{F2490725-10FA-B743-B5FA-45C3B61BD96A}"/>
              </a:ext>
            </a:extLst>
          </p:cNvPr>
          <p:cNvSpPr txBox="1"/>
          <p:nvPr/>
        </p:nvSpPr>
        <p:spPr>
          <a:xfrm>
            <a:off x="609598" y="2063717"/>
            <a:ext cx="17068804" cy="646331"/>
          </a:xfrm>
          <a:prstGeom prst="rect">
            <a:avLst/>
          </a:prstGeom>
          <a:noFill/>
        </p:spPr>
        <p:txBody>
          <a:bodyPr wrap="square" lIns="91440" tIns="45720" rIns="91440" bIns="45720" anchor="t">
            <a:spAutoFit/>
          </a:bodyPr>
          <a:lstStyle/>
          <a:p>
            <a:pPr marL="0" lvl="1" algn="ctr"/>
            <a:r>
              <a:rPr lang="en-US" sz="3600" b="1" dirty="0">
                <a:solidFill>
                  <a:schemeClr val="tx1"/>
                </a:solidFill>
                <a:cs typeface="Arial"/>
              </a:rPr>
              <a:t>Sexual and Reproductive Health and Rights (SRHR) and Gender-Based Violence (GBV)</a:t>
            </a:r>
            <a:endParaRPr lang="en-US" sz="2800" b="1" dirty="0">
              <a:solidFill>
                <a:schemeClr val="tx1"/>
              </a:solidFill>
              <a:cs typeface="Arial"/>
            </a:endParaRPr>
          </a:p>
        </p:txBody>
      </p:sp>
      <p:sp>
        <p:nvSpPr>
          <p:cNvPr id="8" name="Rounded Rectangle 7">
            <a:extLst>
              <a:ext uri="{FF2B5EF4-FFF2-40B4-BE49-F238E27FC236}">
                <a16:creationId xmlns:a16="http://schemas.microsoft.com/office/drawing/2014/main" id="{793D33E7-BCF7-28B3-0EA9-B8F8B08754F6}"/>
              </a:ext>
            </a:extLst>
          </p:cNvPr>
          <p:cNvSpPr/>
          <p:nvPr/>
        </p:nvSpPr>
        <p:spPr>
          <a:xfrm>
            <a:off x="962892" y="3161951"/>
            <a:ext cx="16466126" cy="3270601"/>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t>“…</a:t>
            </a:r>
            <a:r>
              <a:rPr lang="en-US" sz="2500" b="1" dirty="0">
                <a:effectLst/>
                <a:latin typeface="Calibri" panose="020F0502020204030204" pitchFamily="34" charset="0"/>
              </a:rPr>
              <a:t>Women with disabilities are at a heightened risk of violence, exploitation and abuse compared with other women, and of gender-based violence and harmful practices, such as forced contraception, forced abortion and sterilization, during institutionalization. </a:t>
            </a:r>
            <a:r>
              <a:rPr lang="en-US" sz="2500" dirty="0">
                <a:effectLst/>
                <a:latin typeface="Calibri" panose="020F0502020204030204" pitchFamily="34" charset="0"/>
              </a:rPr>
              <a:t>They are denied the right more often than men with disabilities and more often than other women to exercise their legal capacity, leading to denial of access to justice, choice and autonomy. These risks should be considered when designing and implementing deinstitutionalization plans.”</a:t>
            </a:r>
          </a:p>
          <a:p>
            <a:pPr algn="r"/>
            <a:endParaRPr lang="en-US" sz="2200" dirty="0">
              <a:latin typeface="Calibri" panose="020F0502020204030204" pitchFamily="34" charset="0"/>
            </a:endParaRPr>
          </a:p>
          <a:p>
            <a:pPr algn="r"/>
            <a:r>
              <a:rPr lang="en-US" sz="2500" dirty="0">
                <a:latin typeface="Calibri" panose="020F0502020204030204" pitchFamily="34" charset="0"/>
              </a:rPr>
              <a:t>- </a:t>
            </a:r>
            <a:r>
              <a:rPr lang="en-US" sz="2500" i="1" dirty="0">
                <a:latin typeface="Calibri" panose="020F0502020204030204" pitchFamily="34" charset="0"/>
              </a:rPr>
              <a:t>2022 CRPD Guidelines on deinstitutionalization, ¶ 42</a:t>
            </a:r>
            <a:endParaRPr lang="en-US" sz="2500" i="1" dirty="0">
              <a:effectLst/>
              <a:latin typeface="Calibri" panose="020F0502020204030204" pitchFamily="34" charset="0"/>
            </a:endParaRPr>
          </a:p>
          <a:p>
            <a:pPr algn="ctr"/>
            <a:endParaRPr lang="en-US" sz="2400" dirty="0"/>
          </a:p>
        </p:txBody>
      </p:sp>
    </p:spTree>
    <p:extLst>
      <p:ext uri="{BB962C8B-B14F-4D97-AF65-F5344CB8AC3E}">
        <p14:creationId xmlns:p14="http://schemas.microsoft.com/office/powerpoint/2010/main" val="234548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7C0DD-E411-43C7-CAE3-054EF6B7A611}"/>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539A4624-9E60-03C7-429C-F081F0431660}"/>
              </a:ext>
            </a:extLst>
          </p:cNvPr>
          <p:cNvSpPr/>
          <p:nvPr/>
        </p:nvSpPr>
        <p:spPr>
          <a:xfrm>
            <a:off x="1548727" y="4381500"/>
            <a:ext cx="4495798" cy="4343400"/>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F34565-551E-A337-25F6-020DC010AF5E}"/>
              </a:ext>
            </a:extLst>
          </p:cNvPr>
          <p:cNvSpPr/>
          <p:nvPr/>
        </p:nvSpPr>
        <p:spPr>
          <a:xfrm>
            <a:off x="0" y="0"/>
            <a:ext cx="18288000" cy="1809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 name="TextBox 4">
            <a:extLst>
              <a:ext uri="{FF2B5EF4-FFF2-40B4-BE49-F238E27FC236}">
                <a16:creationId xmlns:a16="http://schemas.microsoft.com/office/drawing/2014/main" id="{8AA0C13F-D572-C074-0865-E064B2F86529}"/>
              </a:ext>
            </a:extLst>
          </p:cNvPr>
          <p:cNvSpPr txBox="1"/>
          <p:nvPr/>
        </p:nvSpPr>
        <p:spPr>
          <a:xfrm>
            <a:off x="2385614" y="5829300"/>
            <a:ext cx="2937314" cy="1815882"/>
          </a:xfrm>
          <a:prstGeom prst="rect">
            <a:avLst/>
          </a:prstGeom>
          <a:noFill/>
        </p:spPr>
        <p:txBody>
          <a:bodyPr wrap="square" lIns="91440" tIns="45720" rIns="91440" bIns="45720" anchor="t">
            <a:spAutoFit/>
          </a:bodyPr>
          <a:lstStyle/>
          <a:p>
            <a:pPr marL="0" lvl="1" algn="ctr"/>
            <a:r>
              <a:rPr lang="en-US" sz="4000" dirty="0">
                <a:solidFill>
                  <a:schemeClr val="bg1"/>
                </a:solidFill>
                <a:latin typeface="Calibri" panose="020F0502020204030204" pitchFamily="34" charset="0"/>
                <a:cs typeface="Calibri" panose="020F0502020204030204" pitchFamily="34" charset="0"/>
              </a:rPr>
              <a:t>Reporting GBV</a:t>
            </a:r>
          </a:p>
          <a:p>
            <a:pPr marL="342900" lvl="1" indent="-342900" algn="ctr">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057EB7E-7FA7-3410-63CA-12C82730F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
            <a:ext cx="1320127" cy="1296967"/>
          </a:xfrm>
          <a:prstGeom prst="rect">
            <a:avLst/>
          </a:prstGeom>
        </p:spPr>
      </p:pic>
      <p:sp>
        <p:nvSpPr>
          <p:cNvPr id="4" name="TextBox 6">
            <a:extLst>
              <a:ext uri="{FF2B5EF4-FFF2-40B4-BE49-F238E27FC236}">
                <a16:creationId xmlns:a16="http://schemas.microsoft.com/office/drawing/2014/main" id="{FCCBC328-3EC4-AB17-436B-5AC3359A4920}"/>
              </a:ext>
            </a:extLst>
          </p:cNvPr>
          <p:cNvSpPr txBox="1"/>
          <p:nvPr/>
        </p:nvSpPr>
        <p:spPr>
          <a:xfrm>
            <a:off x="1784701" y="179694"/>
            <a:ext cx="8838053" cy="790024"/>
          </a:xfrm>
          <a:prstGeom prst="rect">
            <a:avLst/>
          </a:prstGeom>
        </p:spPr>
        <p:txBody>
          <a:bodyPr wrap="square" lIns="0" tIns="0" rIns="0" bIns="0" rtlCol="0" anchor="t">
            <a:spAutoFit/>
          </a:bodyPr>
          <a:lstStyle/>
          <a:p>
            <a:pPr algn="l">
              <a:lnSpc>
                <a:spcPts val="6980"/>
              </a:lnSpc>
            </a:pPr>
            <a:r>
              <a:rPr lang="en-US" sz="4000" dirty="0">
                <a:solidFill>
                  <a:schemeClr val="accent4">
                    <a:lumMod val="75000"/>
                  </a:schemeClr>
                </a:solidFill>
                <a:latin typeface="Arimo Bold"/>
                <a:ea typeface="Arimo Bold"/>
                <a:cs typeface="Arimo Bold"/>
                <a:sym typeface="Arimo Bold"/>
              </a:rPr>
              <a:t>General Overview</a:t>
            </a:r>
          </a:p>
        </p:txBody>
      </p:sp>
      <p:sp>
        <p:nvSpPr>
          <p:cNvPr id="6" name="TextBox 6">
            <a:extLst>
              <a:ext uri="{FF2B5EF4-FFF2-40B4-BE49-F238E27FC236}">
                <a16:creationId xmlns:a16="http://schemas.microsoft.com/office/drawing/2014/main" id="{9F6EB6ED-3113-A516-B14A-B80D7B799601}"/>
              </a:ext>
            </a:extLst>
          </p:cNvPr>
          <p:cNvSpPr txBox="1"/>
          <p:nvPr/>
        </p:nvSpPr>
        <p:spPr>
          <a:xfrm>
            <a:off x="1777327" y="732111"/>
            <a:ext cx="8616827" cy="801694"/>
          </a:xfrm>
          <a:prstGeom prst="rect">
            <a:avLst/>
          </a:prstGeom>
        </p:spPr>
        <p:txBody>
          <a:bodyPr wrap="square" lIns="0" tIns="0" rIns="0" bIns="0" rtlCol="0" anchor="t">
            <a:spAutoFit/>
          </a:bodyPr>
          <a:lstStyle/>
          <a:p>
            <a:pPr algn="l">
              <a:lnSpc>
                <a:spcPts val="6980"/>
              </a:lnSpc>
            </a:pPr>
            <a:r>
              <a:rPr lang="en-US" sz="3600" i="1" dirty="0">
                <a:solidFill>
                  <a:schemeClr val="accent4">
                    <a:lumMod val="75000"/>
                  </a:schemeClr>
                </a:solidFill>
                <a:latin typeface="Arimo Bold"/>
                <a:ea typeface="Arimo Bold"/>
                <a:cs typeface="Arimo Bold"/>
                <a:sym typeface="Arimo Bold"/>
              </a:rPr>
              <a:t>Legal Capacity Intersections</a:t>
            </a:r>
          </a:p>
        </p:txBody>
      </p:sp>
      <p:sp>
        <p:nvSpPr>
          <p:cNvPr id="3" name="TextBox 2">
            <a:extLst>
              <a:ext uri="{FF2B5EF4-FFF2-40B4-BE49-F238E27FC236}">
                <a16:creationId xmlns:a16="http://schemas.microsoft.com/office/drawing/2014/main" id="{7E494034-278E-0368-0E62-AF5C59FBE16B}"/>
              </a:ext>
            </a:extLst>
          </p:cNvPr>
          <p:cNvSpPr txBox="1"/>
          <p:nvPr/>
        </p:nvSpPr>
        <p:spPr>
          <a:xfrm>
            <a:off x="609598" y="2391117"/>
            <a:ext cx="17068804" cy="769441"/>
          </a:xfrm>
          <a:prstGeom prst="rect">
            <a:avLst/>
          </a:prstGeom>
          <a:noFill/>
        </p:spPr>
        <p:txBody>
          <a:bodyPr wrap="square" lIns="91440" tIns="45720" rIns="91440" bIns="45720" anchor="t">
            <a:spAutoFit/>
          </a:bodyPr>
          <a:lstStyle/>
          <a:p>
            <a:pPr marL="0" lvl="1" algn="ctr"/>
            <a:r>
              <a:rPr lang="en-US" sz="4400" b="1" dirty="0">
                <a:solidFill>
                  <a:schemeClr val="tx1"/>
                </a:solidFill>
                <a:cs typeface="Arial"/>
              </a:rPr>
              <a:t>Access to Justice</a:t>
            </a:r>
            <a:endParaRPr lang="en-US" sz="3600" b="1" dirty="0">
              <a:solidFill>
                <a:schemeClr val="tx1"/>
              </a:solidFill>
              <a:cs typeface="Arial"/>
            </a:endParaRPr>
          </a:p>
        </p:txBody>
      </p:sp>
      <p:sp>
        <p:nvSpPr>
          <p:cNvPr id="15" name="Rounded Rectangle 14">
            <a:extLst>
              <a:ext uri="{FF2B5EF4-FFF2-40B4-BE49-F238E27FC236}">
                <a16:creationId xmlns:a16="http://schemas.microsoft.com/office/drawing/2014/main" id="{F2BF4F5D-7906-6F57-7995-AD3DFDCF538C}"/>
              </a:ext>
            </a:extLst>
          </p:cNvPr>
          <p:cNvSpPr/>
          <p:nvPr/>
        </p:nvSpPr>
        <p:spPr>
          <a:xfrm>
            <a:off x="6819898" y="4381500"/>
            <a:ext cx="4495798" cy="4343400"/>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AE50B3A-9409-C608-C67F-73279C0F68F2}"/>
              </a:ext>
            </a:extLst>
          </p:cNvPr>
          <p:cNvSpPr txBox="1"/>
          <p:nvPr/>
        </p:nvSpPr>
        <p:spPr>
          <a:xfrm>
            <a:off x="7397369" y="5213747"/>
            <a:ext cx="3493261" cy="3046988"/>
          </a:xfrm>
          <a:prstGeom prst="rect">
            <a:avLst/>
          </a:prstGeom>
          <a:noFill/>
        </p:spPr>
        <p:txBody>
          <a:bodyPr wrap="square" lIns="91440" tIns="45720" rIns="91440" bIns="45720" anchor="t">
            <a:spAutoFit/>
          </a:bodyPr>
          <a:lstStyle/>
          <a:p>
            <a:pPr marL="0" lvl="1" algn="ctr"/>
            <a:r>
              <a:rPr lang="en-US" sz="4000" dirty="0">
                <a:solidFill>
                  <a:schemeClr val="bg1"/>
                </a:solidFill>
                <a:latin typeface="Calibri" panose="020F0502020204030204" pitchFamily="34" charset="0"/>
                <a:cs typeface="Calibri" panose="020F0502020204030204" pitchFamily="34" charset="0"/>
              </a:rPr>
              <a:t>Capacity to initiate legal proceedings or testify in them</a:t>
            </a:r>
          </a:p>
          <a:p>
            <a:pPr marL="342900" lvl="1" indent="-342900" algn="ctr">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1CDA16B8-EC3A-0B7A-3A0C-743C97B0B8A2}"/>
              </a:ext>
            </a:extLst>
          </p:cNvPr>
          <p:cNvSpPr/>
          <p:nvPr/>
        </p:nvSpPr>
        <p:spPr>
          <a:xfrm>
            <a:off x="12243475" y="4381500"/>
            <a:ext cx="4495798" cy="4343400"/>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3E6976C-3586-C67D-B36C-AC2CA2669EA4}"/>
              </a:ext>
            </a:extLst>
          </p:cNvPr>
          <p:cNvSpPr txBox="1"/>
          <p:nvPr/>
        </p:nvSpPr>
        <p:spPr>
          <a:xfrm>
            <a:off x="12728455" y="5829300"/>
            <a:ext cx="3525838" cy="1815882"/>
          </a:xfrm>
          <a:prstGeom prst="rect">
            <a:avLst/>
          </a:prstGeom>
          <a:noFill/>
        </p:spPr>
        <p:txBody>
          <a:bodyPr wrap="square" lIns="91440" tIns="45720" rIns="91440" bIns="45720" anchor="t">
            <a:spAutoFit/>
          </a:bodyPr>
          <a:lstStyle/>
          <a:p>
            <a:pPr marL="0" lvl="1" algn="ctr"/>
            <a:r>
              <a:rPr lang="en-US" sz="4000" dirty="0">
                <a:solidFill>
                  <a:schemeClr val="bg1"/>
                </a:solidFill>
                <a:latin typeface="Calibri" panose="020F0502020204030204" pitchFamily="34" charset="0"/>
                <a:cs typeface="Calibri" panose="020F0502020204030204" pitchFamily="34" charset="0"/>
              </a:rPr>
              <a:t>Witness credibility</a:t>
            </a:r>
          </a:p>
          <a:p>
            <a:pPr marL="342900" lvl="1" indent="-342900" algn="ctr">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537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2D56D-BEB7-CD56-0999-9146729CE996}"/>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0B3EACC1-C436-554E-6023-7FE4F00ADDFE}"/>
              </a:ext>
            </a:extLst>
          </p:cNvPr>
          <p:cNvSpPr/>
          <p:nvPr/>
        </p:nvSpPr>
        <p:spPr>
          <a:xfrm>
            <a:off x="2099789" y="3940854"/>
            <a:ext cx="10930411" cy="1786980"/>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78A4287-895A-C68A-F822-EDDAC0F180C1}"/>
              </a:ext>
            </a:extLst>
          </p:cNvPr>
          <p:cNvSpPr/>
          <p:nvPr/>
        </p:nvSpPr>
        <p:spPr>
          <a:xfrm>
            <a:off x="0" y="0"/>
            <a:ext cx="18288000" cy="1809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 name="TextBox 4">
            <a:extLst>
              <a:ext uri="{FF2B5EF4-FFF2-40B4-BE49-F238E27FC236}">
                <a16:creationId xmlns:a16="http://schemas.microsoft.com/office/drawing/2014/main" id="{F0D88EFA-5060-9307-96B0-DCDFDBAA143E}"/>
              </a:ext>
            </a:extLst>
          </p:cNvPr>
          <p:cNvSpPr txBox="1"/>
          <p:nvPr/>
        </p:nvSpPr>
        <p:spPr>
          <a:xfrm>
            <a:off x="3316690" y="4424372"/>
            <a:ext cx="8514841" cy="1200329"/>
          </a:xfrm>
          <a:prstGeom prst="rect">
            <a:avLst/>
          </a:prstGeom>
          <a:noFill/>
        </p:spPr>
        <p:txBody>
          <a:bodyPr wrap="square" lIns="91440" tIns="45720" rIns="91440" bIns="45720" anchor="t">
            <a:spAutoFit/>
          </a:bodyPr>
          <a:lstStyle/>
          <a:p>
            <a:pPr marL="0" lvl="1" algn="ctr"/>
            <a:r>
              <a:rPr lang="en-US" sz="4000" dirty="0">
                <a:solidFill>
                  <a:schemeClr val="bg1"/>
                </a:solidFill>
                <a:latin typeface="Calibri" panose="020F0502020204030204" pitchFamily="34" charset="0"/>
                <a:cs typeface="Calibri" panose="020F0502020204030204" pitchFamily="34" charset="0"/>
              </a:rPr>
              <a:t>The deep impact of institutionalization</a:t>
            </a:r>
          </a:p>
          <a:p>
            <a:pPr marL="342900" lvl="1" indent="-342900" algn="ctr">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8E9C4CF-038C-FE01-E17E-70EE26D61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
            <a:ext cx="1320127" cy="1296967"/>
          </a:xfrm>
          <a:prstGeom prst="rect">
            <a:avLst/>
          </a:prstGeom>
        </p:spPr>
      </p:pic>
      <p:sp>
        <p:nvSpPr>
          <p:cNvPr id="4" name="TextBox 6">
            <a:extLst>
              <a:ext uri="{FF2B5EF4-FFF2-40B4-BE49-F238E27FC236}">
                <a16:creationId xmlns:a16="http://schemas.microsoft.com/office/drawing/2014/main" id="{52F7809C-1818-DE34-7FE6-4187A8ADDCF3}"/>
              </a:ext>
            </a:extLst>
          </p:cNvPr>
          <p:cNvSpPr txBox="1"/>
          <p:nvPr/>
        </p:nvSpPr>
        <p:spPr>
          <a:xfrm>
            <a:off x="1784701" y="179694"/>
            <a:ext cx="8838053" cy="790024"/>
          </a:xfrm>
          <a:prstGeom prst="rect">
            <a:avLst/>
          </a:prstGeom>
        </p:spPr>
        <p:txBody>
          <a:bodyPr wrap="square" lIns="0" tIns="0" rIns="0" bIns="0" rtlCol="0" anchor="t">
            <a:spAutoFit/>
          </a:bodyPr>
          <a:lstStyle/>
          <a:p>
            <a:pPr algn="l">
              <a:lnSpc>
                <a:spcPts val="6980"/>
              </a:lnSpc>
            </a:pPr>
            <a:r>
              <a:rPr lang="en-US" sz="4000" dirty="0">
                <a:solidFill>
                  <a:schemeClr val="accent4">
                    <a:lumMod val="75000"/>
                  </a:schemeClr>
                </a:solidFill>
                <a:latin typeface="Arimo Bold"/>
                <a:ea typeface="Arimo Bold"/>
                <a:cs typeface="Arimo Bold"/>
                <a:sym typeface="Arimo Bold"/>
              </a:rPr>
              <a:t>Early Findings</a:t>
            </a:r>
          </a:p>
        </p:txBody>
      </p:sp>
      <p:sp>
        <p:nvSpPr>
          <p:cNvPr id="6" name="TextBox 6">
            <a:extLst>
              <a:ext uri="{FF2B5EF4-FFF2-40B4-BE49-F238E27FC236}">
                <a16:creationId xmlns:a16="http://schemas.microsoft.com/office/drawing/2014/main" id="{C14BEE92-7662-1E9E-3B31-6EC02EB9BB45}"/>
              </a:ext>
            </a:extLst>
          </p:cNvPr>
          <p:cNvSpPr txBox="1"/>
          <p:nvPr/>
        </p:nvSpPr>
        <p:spPr>
          <a:xfrm>
            <a:off x="1777327" y="732111"/>
            <a:ext cx="14961946" cy="778355"/>
          </a:xfrm>
          <a:prstGeom prst="rect">
            <a:avLst/>
          </a:prstGeom>
        </p:spPr>
        <p:txBody>
          <a:bodyPr wrap="square" lIns="0" tIns="0" rIns="0" bIns="0" rtlCol="0" anchor="t">
            <a:spAutoFit/>
          </a:bodyPr>
          <a:lstStyle/>
          <a:p>
            <a:pPr algn="l">
              <a:lnSpc>
                <a:spcPts val="6980"/>
              </a:lnSpc>
            </a:pPr>
            <a:r>
              <a:rPr lang="en-US" sz="3600" i="1" dirty="0">
                <a:solidFill>
                  <a:schemeClr val="accent4">
                    <a:lumMod val="75000"/>
                  </a:schemeClr>
                </a:solidFill>
                <a:latin typeface="Arimo Bold"/>
                <a:ea typeface="Arimo Bold"/>
                <a:cs typeface="Arimo Bold"/>
                <a:sym typeface="Arimo Bold"/>
              </a:rPr>
              <a:t>Legal Capacity &amp; Women with Intellectual Disabilities in Spain</a:t>
            </a:r>
          </a:p>
        </p:txBody>
      </p:sp>
      <p:sp>
        <p:nvSpPr>
          <p:cNvPr id="3" name="TextBox 2">
            <a:extLst>
              <a:ext uri="{FF2B5EF4-FFF2-40B4-BE49-F238E27FC236}">
                <a16:creationId xmlns:a16="http://schemas.microsoft.com/office/drawing/2014/main" id="{0411E2EE-AA5B-6512-D6B7-C84556C95F0A}"/>
              </a:ext>
            </a:extLst>
          </p:cNvPr>
          <p:cNvSpPr txBox="1"/>
          <p:nvPr/>
        </p:nvSpPr>
        <p:spPr>
          <a:xfrm>
            <a:off x="609598" y="2391117"/>
            <a:ext cx="17068804" cy="769441"/>
          </a:xfrm>
          <a:prstGeom prst="rect">
            <a:avLst/>
          </a:prstGeom>
          <a:noFill/>
        </p:spPr>
        <p:txBody>
          <a:bodyPr wrap="square" lIns="91440" tIns="45720" rIns="91440" bIns="45720" anchor="t">
            <a:spAutoFit/>
          </a:bodyPr>
          <a:lstStyle/>
          <a:p>
            <a:pPr marL="0" lvl="1" algn="ctr"/>
            <a:r>
              <a:rPr lang="en-US" sz="4400" b="1" dirty="0">
                <a:solidFill>
                  <a:schemeClr val="tx1"/>
                </a:solidFill>
                <a:cs typeface="Arial"/>
              </a:rPr>
              <a:t>Key Reflections &amp; Takeaways </a:t>
            </a:r>
            <a:endParaRPr lang="en-US" sz="3600" b="1" dirty="0">
              <a:solidFill>
                <a:schemeClr val="tx1"/>
              </a:solidFill>
              <a:cs typeface="Arial"/>
            </a:endParaRPr>
          </a:p>
        </p:txBody>
      </p:sp>
      <p:grpSp>
        <p:nvGrpSpPr>
          <p:cNvPr id="9" name="Group 13">
            <a:extLst>
              <a:ext uri="{FF2B5EF4-FFF2-40B4-BE49-F238E27FC236}">
                <a16:creationId xmlns:a16="http://schemas.microsoft.com/office/drawing/2014/main" id="{C391318E-7905-A518-5BEB-7066BFEB9F90}"/>
              </a:ext>
            </a:extLst>
          </p:cNvPr>
          <p:cNvGrpSpPr/>
          <p:nvPr/>
        </p:nvGrpSpPr>
        <p:grpSpPr>
          <a:xfrm>
            <a:off x="-976697" y="4680478"/>
            <a:ext cx="3076322" cy="307756"/>
            <a:chOff x="0" y="0"/>
            <a:chExt cx="996135" cy="508165"/>
          </a:xfrm>
        </p:grpSpPr>
        <p:sp>
          <p:nvSpPr>
            <p:cNvPr id="10" name="Freeform 14">
              <a:extLst>
                <a:ext uri="{FF2B5EF4-FFF2-40B4-BE49-F238E27FC236}">
                  <a16:creationId xmlns:a16="http://schemas.microsoft.com/office/drawing/2014/main" id="{99525033-D4C1-0B96-7E96-10D03C465003}"/>
                </a:ext>
              </a:extLst>
            </p:cNvPr>
            <p:cNvSpPr/>
            <p:nvPr/>
          </p:nvSpPr>
          <p:spPr>
            <a:xfrm>
              <a:off x="0" y="0"/>
              <a:ext cx="996188" cy="508127"/>
            </a:xfrm>
            <a:custGeom>
              <a:avLst/>
              <a:gdLst/>
              <a:ahLst/>
              <a:cxnLst/>
              <a:rect l="l" t="t" r="r" b="b"/>
              <a:pathLst>
                <a:path w="996188" h="508127">
                  <a:moveTo>
                    <a:pt x="0" y="84709"/>
                  </a:moveTo>
                  <a:cubicBezTo>
                    <a:pt x="0" y="37973"/>
                    <a:pt x="37973" y="0"/>
                    <a:pt x="84709" y="0"/>
                  </a:cubicBezTo>
                  <a:lnTo>
                    <a:pt x="911479" y="0"/>
                  </a:lnTo>
                  <a:cubicBezTo>
                    <a:pt x="958215" y="0"/>
                    <a:pt x="996188" y="37973"/>
                    <a:pt x="996188" y="84709"/>
                  </a:cubicBezTo>
                  <a:lnTo>
                    <a:pt x="996188" y="423418"/>
                  </a:lnTo>
                  <a:cubicBezTo>
                    <a:pt x="996188" y="470154"/>
                    <a:pt x="958215" y="508127"/>
                    <a:pt x="911479" y="508127"/>
                  </a:cubicBezTo>
                  <a:lnTo>
                    <a:pt x="84709" y="508127"/>
                  </a:lnTo>
                  <a:cubicBezTo>
                    <a:pt x="37973" y="508127"/>
                    <a:pt x="0" y="470281"/>
                    <a:pt x="0" y="423418"/>
                  </a:cubicBezTo>
                  <a:close/>
                </a:path>
              </a:pathLst>
            </a:custGeom>
            <a:solidFill>
              <a:srgbClr val="EE7A6A"/>
            </a:solidFill>
          </p:spPr>
          <p:txBody>
            <a:bodyPr/>
            <a:lstStyle/>
            <a:p>
              <a:endParaRPr lang="en-US"/>
            </a:p>
          </p:txBody>
        </p:sp>
      </p:grpSp>
      <p:sp>
        <p:nvSpPr>
          <p:cNvPr id="20" name="Rounded Rectangle 19">
            <a:extLst>
              <a:ext uri="{FF2B5EF4-FFF2-40B4-BE49-F238E27FC236}">
                <a16:creationId xmlns:a16="http://schemas.microsoft.com/office/drawing/2014/main" id="{6A9DBCF8-B718-38AB-65C8-508030B2379D}"/>
              </a:ext>
            </a:extLst>
          </p:cNvPr>
          <p:cNvSpPr/>
          <p:nvPr/>
        </p:nvSpPr>
        <p:spPr>
          <a:xfrm>
            <a:off x="2118022" y="6014850"/>
            <a:ext cx="10912178" cy="1786980"/>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5EB0AC9-F5B3-8EF6-67EE-742E4F775E0D}"/>
              </a:ext>
            </a:extLst>
          </p:cNvPr>
          <p:cNvSpPr txBox="1"/>
          <p:nvPr/>
        </p:nvSpPr>
        <p:spPr>
          <a:xfrm>
            <a:off x="2470209" y="6419545"/>
            <a:ext cx="10189569" cy="1200329"/>
          </a:xfrm>
          <a:prstGeom prst="rect">
            <a:avLst/>
          </a:prstGeom>
          <a:noFill/>
        </p:spPr>
        <p:txBody>
          <a:bodyPr wrap="square" lIns="91440" tIns="45720" rIns="91440" bIns="45720" anchor="t">
            <a:spAutoFit/>
          </a:bodyPr>
          <a:lstStyle/>
          <a:p>
            <a:pPr marL="0" lvl="1" algn="ctr"/>
            <a:r>
              <a:rPr lang="en-US" sz="4000" dirty="0">
                <a:solidFill>
                  <a:schemeClr val="bg1"/>
                </a:solidFill>
                <a:latin typeface="Calibri" panose="020F0502020204030204" pitchFamily="34" charset="0"/>
                <a:cs typeface="Calibri" panose="020F0502020204030204" pitchFamily="34" charset="0"/>
              </a:rPr>
              <a:t>The inextricable links between SRHR and GBV</a:t>
            </a:r>
          </a:p>
          <a:p>
            <a:pPr marL="342900" lvl="1" indent="-342900" algn="ctr">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grpSp>
        <p:nvGrpSpPr>
          <p:cNvPr id="22" name="Group 13">
            <a:extLst>
              <a:ext uri="{FF2B5EF4-FFF2-40B4-BE49-F238E27FC236}">
                <a16:creationId xmlns:a16="http://schemas.microsoft.com/office/drawing/2014/main" id="{50DA18BB-CE2E-B550-DF6A-EC78243FAA0D}"/>
              </a:ext>
            </a:extLst>
          </p:cNvPr>
          <p:cNvGrpSpPr/>
          <p:nvPr/>
        </p:nvGrpSpPr>
        <p:grpSpPr>
          <a:xfrm>
            <a:off x="-958300" y="6711977"/>
            <a:ext cx="3076322" cy="307756"/>
            <a:chOff x="0" y="0"/>
            <a:chExt cx="996135" cy="508165"/>
          </a:xfrm>
        </p:grpSpPr>
        <p:sp>
          <p:nvSpPr>
            <p:cNvPr id="23" name="Freeform 14">
              <a:extLst>
                <a:ext uri="{FF2B5EF4-FFF2-40B4-BE49-F238E27FC236}">
                  <a16:creationId xmlns:a16="http://schemas.microsoft.com/office/drawing/2014/main" id="{EB43DEFB-6EEE-AEB1-199E-F6B1835C7800}"/>
                </a:ext>
              </a:extLst>
            </p:cNvPr>
            <p:cNvSpPr/>
            <p:nvPr/>
          </p:nvSpPr>
          <p:spPr>
            <a:xfrm>
              <a:off x="0" y="0"/>
              <a:ext cx="996188" cy="508127"/>
            </a:xfrm>
            <a:custGeom>
              <a:avLst/>
              <a:gdLst/>
              <a:ahLst/>
              <a:cxnLst/>
              <a:rect l="l" t="t" r="r" b="b"/>
              <a:pathLst>
                <a:path w="996188" h="508127">
                  <a:moveTo>
                    <a:pt x="0" y="84709"/>
                  </a:moveTo>
                  <a:cubicBezTo>
                    <a:pt x="0" y="37973"/>
                    <a:pt x="37973" y="0"/>
                    <a:pt x="84709" y="0"/>
                  </a:cubicBezTo>
                  <a:lnTo>
                    <a:pt x="911479" y="0"/>
                  </a:lnTo>
                  <a:cubicBezTo>
                    <a:pt x="958215" y="0"/>
                    <a:pt x="996188" y="37973"/>
                    <a:pt x="996188" y="84709"/>
                  </a:cubicBezTo>
                  <a:lnTo>
                    <a:pt x="996188" y="423418"/>
                  </a:lnTo>
                  <a:cubicBezTo>
                    <a:pt x="996188" y="470154"/>
                    <a:pt x="958215" y="508127"/>
                    <a:pt x="911479" y="508127"/>
                  </a:cubicBezTo>
                  <a:lnTo>
                    <a:pt x="84709" y="508127"/>
                  </a:lnTo>
                  <a:cubicBezTo>
                    <a:pt x="37973" y="508127"/>
                    <a:pt x="0" y="470281"/>
                    <a:pt x="0" y="423418"/>
                  </a:cubicBezTo>
                  <a:close/>
                </a:path>
              </a:pathLst>
            </a:custGeom>
            <a:solidFill>
              <a:srgbClr val="EE7A6A"/>
            </a:solidFill>
          </p:spPr>
          <p:txBody>
            <a:bodyPr/>
            <a:lstStyle/>
            <a:p>
              <a:endParaRPr lang="en-US"/>
            </a:p>
          </p:txBody>
        </p:sp>
      </p:grpSp>
      <p:sp>
        <p:nvSpPr>
          <p:cNvPr id="28" name="Rounded Rectangle 27">
            <a:extLst>
              <a:ext uri="{FF2B5EF4-FFF2-40B4-BE49-F238E27FC236}">
                <a16:creationId xmlns:a16="http://schemas.microsoft.com/office/drawing/2014/main" id="{0A8480C8-FE79-0D04-B651-B0CCABD4772F}"/>
              </a:ext>
            </a:extLst>
          </p:cNvPr>
          <p:cNvSpPr/>
          <p:nvPr/>
        </p:nvSpPr>
        <p:spPr>
          <a:xfrm>
            <a:off x="2118022" y="8088846"/>
            <a:ext cx="10912178" cy="1786980"/>
          </a:xfrm>
          <a:prstGeom prst="roundRect">
            <a:avLst/>
          </a:prstGeom>
          <a:solidFill>
            <a:srgbClr val="282833"/>
          </a:solidFill>
          <a:ln>
            <a:solidFill>
              <a:srgbClr val="2828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1BC0560-C631-EC69-F7D2-CCF628458622}"/>
              </a:ext>
            </a:extLst>
          </p:cNvPr>
          <p:cNvSpPr txBox="1"/>
          <p:nvPr/>
        </p:nvSpPr>
        <p:spPr>
          <a:xfrm>
            <a:off x="2590920" y="8585400"/>
            <a:ext cx="10189569" cy="1200329"/>
          </a:xfrm>
          <a:prstGeom prst="rect">
            <a:avLst/>
          </a:prstGeom>
          <a:noFill/>
        </p:spPr>
        <p:txBody>
          <a:bodyPr wrap="square" lIns="91440" tIns="45720" rIns="91440" bIns="45720" anchor="t">
            <a:spAutoFit/>
          </a:bodyPr>
          <a:lstStyle/>
          <a:p>
            <a:pPr marL="0" lvl="1" algn="ctr"/>
            <a:r>
              <a:rPr lang="en-US" sz="4000" dirty="0">
                <a:solidFill>
                  <a:schemeClr val="bg1"/>
                </a:solidFill>
                <a:latin typeface="Calibri" panose="020F0502020204030204" pitchFamily="34" charset="0"/>
                <a:cs typeface="Calibri" panose="020F0502020204030204" pitchFamily="34" charset="0"/>
              </a:rPr>
              <a:t>The effect of harmful stereotypes on credibility</a:t>
            </a:r>
          </a:p>
          <a:p>
            <a:pPr marL="342900" lvl="1" indent="-342900" algn="ctr">
              <a:buFont typeface="Arial"/>
              <a:buChar char="•"/>
            </a:pPr>
            <a:endParaRPr lang="en-US" sz="3200" dirty="0">
              <a:solidFill>
                <a:schemeClr val="tx1"/>
              </a:solidFill>
              <a:latin typeface="Calibri" panose="020F0502020204030204" pitchFamily="34" charset="0"/>
              <a:cs typeface="Calibri" panose="020F0502020204030204" pitchFamily="34" charset="0"/>
            </a:endParaRPr>
          </a:p>
        </p:txBody>
      </p:sp>
      <p:grpSp>
        <p:nvGrpSpPr>
          <p:cNvPr id="30" name="Group 13">
            <a:extLst>
              <a:ext uri="{FF2B5EF4-FFF2-40B4-BE49-F238E27FC236}">
                <a16:creationId xmlns:a16="http://schemas.microsoft.com/office/drawing/2014/main" id="{E03AA406-33FA-7954-E8F3-7EBFD03B97AB}"/>
              </a:ext>
            </a:extLst>
          </p:cNvPr>
          <p:cNvGrpSpPr/>
          <p:nvPr/>
        </p:nvGrpSpPr>
        <p:grpSpPr>
          <a:xfrm>
            <a:off x="-958300" y="8877832"/>
            <a:ext cx="3076322" cy="307756"/>
            <a:chOff x="0" y="0"/>
            <a:chExt cx="996135" cy="508165"/>
          </a:xfrm>
        </p:grpSpPr>
        <p:sp>
          <p:nvSpPr>
            <p:cNvPr id="31" name="Freeform 14">
              <a:extLst>
                <a:ext uri="{FF2B5EF4-FFF2-40B4-BE49-F238E27FC236}">
                  <a16:creationId xmlns:a16="http://schemas.microsoft.com/office/drawing/2014/main" id="{2B086C39-ED66-23B6-66BD-B1792A68D4C0}"/>
                </a:ext>
              </a:extLst>
            </p:cNvPr>
            <p:cNvSpPr/>
            <p:nvPr/>
          </p:nvSpPr>
          <p:spPr>
            <a:xfrm>
              <a:off x="0" y="0"/>
              <a:ext cx="996188" cy="508127"/>
            </a:xfrm>
            <a:custGeom>
              <a:avLst/>
              <a:gdLst/>
              <a:ahLst/>
              <a:cxnLst/>
              <a:rect l="l" t="t" r="r" b="b"/>
              <a:pathLst>
                <a:path w="996188" h="508127">
                  <a:moveTo>
                    <a:pt x="0" y="84709"/>
                  </a:moveTo>
                  <a:cubicBezTo>
                    <a:pt x="0" y="37973"/>
                    <a:pt x="37973" y="0"/>
                    <a:pt x="84709" y="0"/>
                  </a:cubicBezTo>
                  <a:lnTo>
                    <a:pt x="911479" y="0"/>
                  </a:lnTo>
                  <a:cubicBezTo>
                    <a:pt x="958215" y="0"/>
                    <a:pt x="996188" y="37973"/>
                    <a:pt x="996188" y="84709"/>
                  </a:cubicBezTo>
                  <a:lnTo>
                    <a:pt x="996188" y="423418"/>
                  </a:lnTo>
                  <a:cubicBezTo>
                    <a:pt x="996188" y="470154"/>
                    <a:pt x="958215" y="508127"/>
                    <a:pt x="911479" y="508127"/>
                  </a:cubicBezTo>
                  <a:lnTo>
                    <a:pt x="84709" y="508127"/>
                  </a:lnTo>
                  <a:cubicBezTo>
                    <a:pt x="37973" y="508127"/>
                    <a:pt x="0" y="470281"/>
                    <a:pt x="0" y="423418"/>
                  </a:cubicBezTo>
                  <a:close/>
                </a:path>
              </a:pathLst>
            </a:custGeom>
            <a:solidFill>
              <a:srgbClr val="EE7A6A"/>
            </a:solidFill>
          </p:spPr>
          <p:txBody>
            <a:bodyPr/>
            <a:lstStyle/>
            <a:p>
              <a:endParaRPr lang="en-US"/>
            </a:p>
          </p:txBody>
        </p:sp>
      </p:grpSp>
    </p:spTree>
    <p:extLst>
      <p:ext uri="{BB962C8B-B14F-4D97-AF65-F5344CB8AC3E}">
        <p14:creationId xmlns:p14="http://schemas.microsoft.com/office/powerpoint/2010/main" val="209139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2833"/>
        </a:solidFill>
        <a:effectLst/>
      </p:bgPr>
    </p:bg>
    <p:spTree>
      <p:nvGrpSpPr>
        <p:cNvPr id="1" name="">
          <a:extLst>
            <a:ext uri="{FF2B5EF4-FFF2-40B4-BE49-F238E27FC236}">
              <a16:creationId xmlns:a16="http://schemas.microsoft.com/office/drawing/2014/main" id="{036A3599-90DF-3571-7DFD-4B990F74AD5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192D413-61E8-22CC-4A1D-714B29FF14DD}"/>
              </a:ext>
            </a:extLst>
          </p:cNvPr>
          <p:cNvSpPr txBox="1"/>
          <p:nvPr/>
        </p:nvSpPr>
        <p:spPr>
          <a:xfrm>
            <a:off x="2777296" y="4639034"/>
            <a:ext cx="12733408" cy="1008931"/>
          </a:xfrm>
          <a:prstGeom prst="rect">
            <a:avLst/>
          </a:prstGeom>
        </p:spPr>
        <p:txBody>
          <a:bodyPr lIns="0" tIns="0" rIns="0" bIns="0" rtlCol="0" anchor="t">
            <a:spAutoFit/>
          </a:bodyPr>
          <a:lstStyle/>
          <a:p>
            <a:pPr algn="ctr">
              <a:lnSpc>
                <a:spcPts val="6980"/>
              </a:lnSpc>
            </a:pPr>
            <a:r>
              <a:rPr lang="en-US" sz="11500" b="1" i="1" dirty="0">
                <a:solidFill>
                  <a:schemeClr val="bg2"/>
                </a:solidFill>
                <a:latin typeface="Arimo Bold Italics"/>
                <a:ea typeface="Arimo Bold Italics"/>
                <a:cs typeface="Arimo Bold Italics"/>
                <a:sym typeface="Arimo Bold Italics"/>
              </a:rPr>
              <a:t>Thank you!</a:t>
            </a:r>
            <a:endParaRPr lang="en-US" sz="16600" b="1" i="1" dirty="0">
              <a:solidFill>
                <a:schemeClr val="bg2"/>
              </a:solidFill>
              <a:latin typeface="Arimo Bold Italics"/>
              <a:ea typeface="Arimo Bold Italics"/>
              <a:cs typeface="Arimo Bold Italics"/>
              <a:sym typeface="Arimo Bold Italics"/>
            </a:endParaRPr>
          </a:p>
        </p:txBody>
      </p:sp>
      <p:pic>
        <p:nvPicPr>
          <p:cNvPr id="9" name="Picture 8" descr="Graphical user interface&#10;&#10;Description automatically generated with low confidence">
            <a:extLst>
              <a:ext uri="{FF2B5EF4-FFF2-40B4-BE49-F238E27FC236}">
                <a16:creationId xmlns:a16="http://schemas.microsoft.com/office/drawing/2014/main" id="{331DC68F-5381-4A8B-0F8F-4949A8F09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059" y="7658100"/>
            <a:ext cx="5355882" cy="1999531"/>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893E8815-BD54-C118-BC46-18DC3024E7D5}"/>
              </a:ext>
            </a:extLst>
          </p:cNvPr>
          <p:cNvSpPr/>
          <p:nvPr/>
        </p:nvSpPr>
        <p:spPr>
          <a:xfrm flipV="1">
            <a:off x="4114800" y="7048500"/>
            <a:ext cx="10058400" cy="51075"/>
          </a:xfrm>
          <a:prstGeom prst="rect">
            <a:avLst/>
          </a:prstGeom>
          <a:solidFill>
            <a:srgbClr val="84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rgbClr val="E9E5D6"/>
              </a:solidFill>
            </a:endParaRPr>
          </a:p>
        </p:txBody>
      </p:sp>
    </p:spTree>
    <p:extLst>
      <p:ext uri="{BB962C8B-B14F-4D97-AF65-F5344CB8AC3E}">
        <p14:creationId xmlns:p14="http://schemas.microsoft.com/office/powerpoint/2010/main" val="389195895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66FEED2BC0E4A8B205266952AA691" ma:contentTypeVersion="19" ma:contentTypeDescription="Create a new document." ma:contentTypeScope="" ma:versionID="404f6ed16ae9c2f5241a4c1b3c0f006f">
  <xsd:schema xmlns:xsd="http://www.w3.org/2001/XMLSchema" xmlns:xs="http://www.w3.org/2001/XMLSchema" xmlns:p="http://schemas.microsoft.com/office/2006/metadata/properties" xmlns:ns2="135f0a40-a41e-4f35-9cd9-f96bef97fc61" xmlns:ns3="d84f543f-c299-4ad7-a877-a5495c8c7d57" targetNamespace="http://schemas.microsoft.com/office/2006/metadata/properties" ma:root="true" ma:fieldsID="c7c76f1bfd74550d9481520a078d4432" ns2:_="" ns3:_="">
    <xsd:import namespace="135f0a40-a41e-4f35-9cd9-f96bef97fc61"/>
    <xsd:import namespace="d84f543f-c299-4ad7-a877-a5495c8c7d5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f0a40-a41e-4f35-9cd9-f96bef97fc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e50c674-e03b-46ee-acf4-cb16a0fcb11b}" ma:internalName="TaxCatchAll" ma:showField="CatchAllData" ma:web="135f0a40-a41e-4f35-9cd9-f96bef97fc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4f543f-c299-4ad7-a877-a5495c8c7d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7912542-4a7e-41c2-b2b3-a117ce585e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84f543f-c299-4ad7-a877-a5495c8c7d57">
      <Terms xmlns="http://schemas.microsoft.com/office/infopath/2007/PartnerControls"/>
    </lcf76f155ced4ddcb4097134ff3c332f>
    <_Flow_SignoffStatus xmlns="d84f543f-c299-4ad7-a877-a5495c8c7d57" xsi:nil="true"/>
    <TaxCatchAll xmlns="135f0a40-a41e-4f35-9cd9-f96bef97fc61" xsi:nil="true"/>
    <_dlc_DocId xmlns="135f0a40-a41e-4f35-9cd9-f96bef97fc61">6FC55VEKY67V-1659371838-60715</_dlc_DocId>
    <_dlc_DocIdUrl xmlns="135f0a40-a41e-4f35-9cd9-f96bef97fc61">
      <Url>https://mdacintl.sharepoint.com/sites/share/_layouts/15/DocIdRedir.aspx?ID=6FC55VEKY67V-1659371838-60715</Url>
      <Description>6FC55VEKY67V-1659371838-60715</Description>
    </_dlc_DocIdUrl>
  </documentManagement>
</p:properties>
</file>

<file path=customXml/itemProps1.xml><?xml version="1.0" encoding="utf-8"?>
<ds:datastoreItem xmlns:ds="http://schemas.openxmlformats.org/officeDocument/2006/customXml" ds:itemID="{38456835-EEB8-4E53-86B6-6FB63C65EE81}"/>
</file>

<file path=customXml/itemProps2.xml><?xml version="1.0" encoding="utf-8"?>
<ds:datastoreItem xmlns:ds="http://schemas.openxmlformats.org/officeDocument/2006/customXml" ds:itemID="{D10AF44E-331D-40D9-9991-1057377106CE}"/>
</file>

<file path=customXml/itemProps3.xml><?xml version="1.0" encoding="utf-8"?>
<ds:datastoreItem xmlns:ds="http://schemas.openxmlformats.org/officeDocument/2006/customXml" ds:itemID="{EE93FE69-1DCD-4D0D-B194-BE56B3488F4E}"/>
</file>

<file path=customXml/itemProps4.xml><?xml version="1.0" encoding="utf-8"?>
<ds:datastoreItem xmlns:ds="http://schemas.openxmlformats.org/officeDocument/2006/customXml" ds:itemID="{AAB96F2C-A089-42C8-9680-C6878912E1EE}"/>
</file>

<file path=docProps/app.xml><?xml version="1.0" encoding="utf-8"?>
<Properties xmlns="http://schemas.openxmlformats.org/officeDocument/2006/extended-properties" xmlns:vt="http://schemas.openxmlformats.org/officeDocument/2006/docPropsVTypes">
  <TotalTime>469</TotalTime>
  <Words>599</Words>
  <Application>Microsoft Macintosh PowerPoint</Application>
  <PresentationFormat>Custom</PresentationFormat>
  <Paragraphs>71</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Arimo Bold</vt:lpstr>
      <vt:lpstr>Arimo Bold Italics</vt:lpstr>
      <vt:lpstr>Calibri</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 Q3 2024 TOWN HALL.pptx</dc:title>
  <cp:lastModifiedBy>Elizabeth Schroeder</cp:lastModifiedBy>
  <cp:revision>268</cp:revision>
  <dcterms:created xsi:type="dcterms:W3CDTF">2006-08-16T00:00:00Z</dcterms:created>
  <dcterms:modified xsi:type="dcterms:W3CDTF">2024-11-21T06:38:12Z</dcterms:modified>
  <dc:identifier>DAGXAtRuoLo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0x01010024966FEED2BC0E4A8B205266952AA691</vt:lpwstr>
  </property>
  <property fmtid="{D5CDD505-2E9C-101B-9397-08002B2CF9AE}" pid="3" name="_dlc_DocIdItemGuid">
    <vt:lpwstr>236b3da3-c9a3-495e-911c-800c006deda2</vt:lpwstr>
  </property>
</Properties>
</file>