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75" r:id="rId6"/>
    <p:sldId id="259" r:id="rId7"/>
    <p:sldId id="282" r:id="rId8"/>
    <p:sldId id="284" r:id="rId9"/>
    <p:sldId id="285" r:id="rId10"/>
    <p:sldId id="287" r:id="rId11"/>
    <p:sldId id="286" r:id="rId12"/>
    <p:sldId id="281" r:id="rId13"/>
    <p:sldId id="274" r:id="rId14"/>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05F"/>
    <a:srgbClr val="1F1F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27FAB0-A2CA-2F97-607D-1060D58928C4}" v="35" dt="2024-11-21T07:43:02.293"/>
    <p1510:client id="{EFD92F77-5D05-3FDB-5DCE-74E8EE11A0EC}" v="25" dt="2024-11-20T23:34:09.7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2" d="100"/>
          <a:sy n="112"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no Monteiro" userId="S::bruno@validity.ngo::c69b12ef-028a-4b78-b87f-e8053af0b308" providerId="AD" clId="Web-{B827FAB0-A2CA-2F97-607D-1060D58928C4}"/>
    <pc:docChg chg="modSld">
      <pc:chgData name="Bruno Monteiro" userId="S::bruno@validity.ngo::c69b12ef-028a-4b78-b87f-e8053af0b308" providerId="AD" clId="Web-{B827FAB0-A2CA-2F97-607D-1060D58928C4}" dt="2024-11-21T07:43:02.293" v="34" actId="20577"/>
      <pc:docMkLst>
        <pc:docMk/>
      </pc:docMkLst>
      <pc:sldChg chg="modSp">
        <pc:chgData name="Bruno Monteiro" userId="S::bruno@validity.ngo::c69b12ef-028a-4b78-b87f-e8053af0b308" providerId="AD" clId="Web-{B827FAB0-A2CA-2F97-607D-1060D58928C4}" dt="2024-11-21T07:43:02.293" v="34" actId="20577"/>
        <pc:sldMkLst>
          <pc:docMk/>
          <pc:sldMk cId="1604239603" sldId="285"/>
        </pc:sldMkLst>
        <pc:spChg chg="mod">
          <ac:chgData name="Bruno Monteiro" userId="S::bruno@validity.ngo::c69b12ef-028a-4b78-b87f-e8053af0b308" providerId="AD" clId="Web-{B827FAB0-A2CA-2F97-607D-1060D58928C4}" dt="2024-11-21T07:43:02.293" v="34" actId="20577"/>
          <ac:spMkLst>
            <pc:docMk/>
            <pc:sldMk cId="1604239603" sldId="285"/>
            <ac:spMk id="3" creationId="{BFD51DD8-6246-62D4-EA06-E9DAA239F7A3}"/>
          </ac:spMkLst>
        </pc:spChg>
      </pc:sldChg>
    </pc:docChg>
  </pc:docChgLst>
  <pc:docChgLst>
    <pc:chgData name="Bruno Monteiro" userId="S::bruno@validity.ngo::c69b12ef-028a-4b78-b87f-e8053af0b308" providerId="AD" clId="Web-{AD9662CB-ECEE-8C42-515F-78651169B34F}"/>
    <pc:docChg chg="modSld">
      <pc:chgData name="Bruno Monteiro" userId="S::bruno@validity.ngo::c69b12ef-028a-4b78-b87f-e8053af0b308" providerId="AD" clId="Web-{AD9662CB-ECEE-8C42-515F-78651169B34F}" dt="2024-07-25T08:56:19.513" v="20" actId="20577"/>
      <pc:docMkLst>
        <pc:docMk/>
      </pc:docMkLst>
      <pc:sldChg chg="modSp">
        <pc:chgData name="Bruno Monteiro" userId="S::bruno@validity.ngo::c69b12ef-028a-4b78-b87f-e8053af0b308" providerId="AD" clId="Web-{AD9662CB-ECEE-8C42-515F-78651169B34F}" dt="2024-07-25T08:56:19.513" v="20" actId="20577"/>
        <pc:sldMkLst>
          <pc:docMk/>
          <pc:sldMk cId="4187766145" sldId="280"/>
        </pc:sldMkLst>
        <pc:spChg chg="mod">
          <ac:chgData name="Bruno Monteiro" userId="S::bruno@validity.ngo::c69b12ef-028a-4b78-b87f-e8053af0b308" providerId="AD" clId="Web-{AD9662CB-ECEE-8C42-515F-78651169B34F}" dt="2024-07-25T08:56:19.513" v="20" actId="20577"/>
          <ac:spMkLst>
            <pc:docMk/>
            <pc:sldMk cId="4187766145" sldId="280"/>
            <ac:spMk id="3" creationId="{CEEA65A7-5D85-5AEC-F11D-DF3E67C47FC2}"/>
          </ac:spMkLst>
        </pc:spChg>
      </pc:sldChg>
    </pc:docChg>
  </pc:docChgLst>
  <pc:docChgLst>
    <pc:chgData clId="Web-{EFD92F77-5D05-3FDB-5DCE-74E8EE11A0EC}"/>
    <pc:docChg chg="modSld">
      <pc:chgData name="" userId="" providerId="" clId="Web-{EFD92F77-5D05-3FDB-5DCE-74E8EE11A0EC}" dt="2024-11-20T23:34:05.113" v="24" actId="20577"/>
      <pc:docMkLst>
        <pc:docMk/>
      </pc:docMkLst>
      <pc:sldChg chg="modSp">
        <pc:chgData name="" userId="" providerId="" clId="Web-{EFD92F77-5D05-3FDB-5DCE-74E8EE11A0EC}" dt="2024-11-20T23:34:05.113" v="24" actId="20577"/>
        <pc:sldMkLst>
          <pc:docMk/>
          <pc:sldMk cId="4290861467" sldId="281"/>
        </pc:sldMkLst>
        <pc:spChg chg="mod">
          <ac:chgData name="" userId="" providerId="" clId="Web-{EFD92F77-5D05-3FDB-5DCE-74E8EE11A0EC}" dt="2024-11-20T23:34:05.113" v="24" actId="20577"/>
          <ac:spMkLst>
            <pc:docMk/>
            <pc:sldMk cId="4290861467" sldId="281"/>
            <ac:spMk id="3" creationId="{CEEA65A7-5D85-5AEC-F11D-DF3E67C47FC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BF085-3F41-343E-BDC1-C863493637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u-HU"/>
          </a:p>
        </p:txBody>
      </p:sp>
      <p:sp>
        <p:nvSpPr>
          <p:cNvPr id="3" name="Subtitle 2">
            <a:extLst>
              <a:ext uri="{FF2B5EF4-FFF2-40B4-BE49-F238E27FC236}">
                <a16:creationId xmlns:a16="http://schemas.microsoft.com/office/drawing/2014/main" id="{5D57462F-B5DB-F194-D7E0-7EF43A432D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u-HU"/>
          </a:p>
        </p:txBody>
      </p:sp>
      <p:sp>
        <p:nvSpPr>
          <p:cNvPr id="4" name="Date Placeholder 3">
            <a:extLst>
              <a:ext uri="{FF2B5EF4-FFF2-40B4-BE49-F238E27FC236}">
                <a16:creationId xmlns:a16="http://schemas.microsoft.com/office/drawing/2014/main" id="{FA92431C-4A72-1D5B-7B0E-4507316A03BF}"/>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C5810F44-2506-9B2F-DF64-1FC238324332}"/>
              </a:ext>
            </a:extLst>
          </p:cNvPr>
          <p:cNvSpPr>
            <a:spLocks noGrp="1"/>
          </p:cNvSpPr>
          <p:nvPr>
            <p:ph type="ftr" sz="quarter" idx="11"/>
          </p:nvPr>
        </p:nvSpPr>
        <p:spPr/>
        <p:txBody>
          <a:bodyPr/>
          <a:lstStyle/>
          <a:p>
            <a:endParaRPr lang="hu-HU"/>
          </a:p>
        </p:txBody>
      </p:sp>
      <p:sp>
        <p:nvSpPr>
          <p:cNvPr id="6" name="Slide Number Placeholder 5">
            <a:extLst>
              <a:ext uri="{FF2B5EF4-FFF2-40B4-BE49-F238E27FC236}">
                <a16:creationId xmlns:a16="http://schemas.microsoft.com/office/drawing/2014/main" id="{B805EDCF-5BC3-CEDC-4A80-8DFAFED31E0F}"/>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123674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2B2E-FD7A-58A8-868E-C427ABD8D795}"/>
              </a:ext>
            </a:extLst>
          </p:cNvPr>
          <p:cNvSpPr>
            <a:spLocks noGrp="1"/>
          </p:cNvSpPr>
          <p:nvPr>
            <p:ph type="title"/>
          </p:nvPr>
        </p:nvSpPr>
        <p:spPr/>
        <p:txBody>
          <a:bodyPr/>
          <a:lstStyle/>
          <a:p>
            <a:r>
              <a:rPr lang="en-US"/>
              <a:t>Click to edit Master title style</a:t>
            </a:r>
            <a:endParaRPr lang="hu-HU"/>
          </a:p>
        </p:txBody>
      </p:sp>
      <p:sp>
        <p:nvSpPr>
          <p:cNvPr id="3" name="Vertical Text Placeholder 2">
            <a:extLst>
              <a:ext uri="{FF2B5EF4-FFF2-40B4-BE49-F238E27FC236}">
                <a16:creationId xmlns:a16="http://schemas.microsoft.com/office/drawing/2014/main" id="{8804116B-0AFB-BE05-8835-DDE9EAACC1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a:extLst>
              <a:ext uri="{FF2B5EF4-FFF2-40B4-BE49-F238E27FC236}">
                <a16:creationId xmlns:a16="http://schemas.microsoft.com/office/drawing/2014/main" id="{6B84D6CE-F1C1-8A0E-8A3A-A8B9314345F0}"/>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56242F6B-F5F9-38DD-D1A2-A8370D2F412A}"/>
              </a:ext>
            </a:extLst>
          </p:cNvPr>
          <p:cNvSpPr>
            <a:spLocks noGrp="1"/>
          </p:cNvSpPr>
          <p:nvPr>
            <p:ph type="ftr" sz="quarter" idx="11"/>
          </p:nvPr>
        </p:nvSpPr>
        <p:spPr/>
        <p:txBody>
          <a:bodyPr/>
          <a:lstStyle/>
          <a:p>
            <a:endParaRPr lang="hu-HU"/>
          </a:p>
        </p:txBody>
      </p:sp>
      <p:sp>
        <p:nvSpPr>
          <p:cNvPr id="6" name="Slide Number Placeholder 5">
            <a:extLst>
              <a:ext uri="{FF2B5EF4-FFF2-40B4-BE49-F238E27FC236}">
                <a16:creationId xmlns:a16="http://schemas.microsoft.com/office/drawing/2014/main" id="{7BEB1E2A-5506-F7C5-A4DB-56E8C0E6C71A}"/>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355868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D60018-C4C8-68E8-43D2-5E13A02787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u-HU"/>
          </a:p>
        </p:txBody>
      </p:sp>
      <p:sp>
        <p:nvSpPr>
          <p:cNvPr id="3" name="Vertical Text Placeholder 2">
            <a:extLst>
              <a:ext uri="{FF2B5EF4-FFF2-40B4-BE49-F238E27FC236}">
                <a16:creationId xmlns:a16="http://schemas.microsoft.com/office/drawing/2014/main" id="{B72ED16C-8B69-BFB9-0B21-CA5601DF90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a:extLst>
              <a:ext uri="{FF2B5EF4-FFF2-40B4-BE49-F238E27FC236}">
                <a16:creationId xmlns:a16="http://schemas.microsoft.com/office/drawing/2014/main" id="{A667FB8C-6049-4884-06AC-0013D7A3BC08}"/>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17BBC640-A7DE-76C2-9F1D-94FF7B5DF540}"/>
              </a:ext>
            </a:extLst>
          </p:cNvPr>
          <p:cNvSpPr>
            <a:spLocks noGrp="1"/>
          </p:cNvSpPr>
          <p:nvPr>
            <p:ph type="ftr" sz="quarter" idx="11"/>
          </p:nvPr>
        </p:nvSpPr>
        <p:spPr/>
        <p:txBody>
          <a:bodyPr/>
          <a:lstStyle/>
          <a:p>
            <a:endParaRPr lang="hu-HU"/>
          </a:p>
        </p:txBody>
      </p:sp>
      <p:sp>
        <p:nvSpPr>
          <p:cNvPr id="6" name="Slide Number Placeholder 5">
            <a:extLst>
              <a:ext uri="{FF2B5EF4-FFF2-40B4-BE49-F238E27FC236}">
                <a16:creationId xmlns:a16="http://schemas.microsoft.com/office/drawing/2014/main" id="{894B9333-F37D-F70E-C4BF-112053AEA4DD}"/>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1271278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93DB-9199-67FA-7E04-6F4CC2FB0237}"/>
              </a:ext>
            </a:extLst>
          </p:cNvPr>
          <p:cNvSpPr>
            <a:spLocks noGrp="1"/>
          </p:cNvSpPr>
          <p:nvPr>
            <p:ph type="title"/>
          </p:nvPr>
        </p:nvSpPr>
        <p:spPr/>
        <p:txBody>
          <a:bodyPr/>
          <a:lstStyle/>
          <a:p>
            <a:r>
              <a:rPr lang="en-US"/>
              <a:t>Click to edit Master title style</a:t>
            </a:r>
            <a:endParaRPr lang="hu-HU"/>
          </a:p>
        </p:txBody>
      </p:sp>
      <p:sp>
        <p:nvSpPr>
          <p:cNvPr id="3" name="Content Placeholder 2">
            <a:extLst>
              <a:ext uri="{FF2B5EF4-FFF2-40B4-BE49-F238E27FC236}">
                <a16:creationId xmlns:a16="http://schemas.microsoft.com/office/drawing/2014/main" id="{DACE245B-2105-8572-FDAE-28E84B4BF4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a:extLst>
              <a:ext uri="{FF2B5EF4-FFF2-40B4-BE49-F238E27FC236}">
                <a16:creationId xmlns:a16="http://schemas.microsoft.com/office/drawing/2014/main" id="{0D9AA76F-8BB0-A3B2-7C64-8B508C0C204E}"/>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C3D8677E-08C6-6D5E-9098-8D8FC89356C7}"/>
              </a:ext>
            </a:extLst>
          </p:cNvPr>
          <p:cNvSpPr>
            <a:spLocks noGrp="1"/>
          </p:cNvSpPr>
          <p:nvPr>
            <p:ph type="ftr" sz="quarter" idx="11"/>
          </p:nvPr>
        </p:nvSpPr>
        <p:spPr/>
        <p:txBody>
          <a:bodyPr/>
          <a:lstStyle/>
          <a:p>
            <a:endParaRPr lang="hu-HU"/>
          </a:p>
        </p:txBody>
      </p:sp>
      <p:sp>
        <p:nvSpPr>
          <p:cNvPr id="6" name="Slide Number Placeholder 5">
            <a:extLst>
              <a:ext uri="{FF2B5EF4-FFF2-40B4-BE49-F238E27FC236}">
                <a16:creationId xmlns:a16="http://schemas.microsoft.com/office/drawing/2014/main" id="{46A0E6C6-5F5F-76AD-B5FE-24E6DFFBD99A}"/>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203865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D5EA9-8A85-7692-DE3F-C27B0E53B0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u-HU"/>
          </a:p>
        </p:txBody>
      </p:sp>
      <p:sp>
        <p:nvSpPr>
          <p:cNvPr id="3" name="Text Placeholder 2">
            <a:extLst>
              <a:ext uri="{FF2B5EF4-FFF2-40B4-BE49-F238E27FC236}">
                <a16:creationId xmlns:a16="http://schemas.microsoft.com/office/drawing/2014/main" id="{4B360A32-FCA2-D51C-3EF8-8B4125CC6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A849CC-665B-371D-CFD4-6E1FEEDA2CC9}"/>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CA48F5B6-C1E0-EEF6-62DE-7FE4A382F6F4}"/>
              </a:ext>
            </a:extLst>
          </p:cNvPr>
          <p:cNvSpPr>
            <a:spLocks noGrp="1"/>
          </p:cNvSpPr>
          <p:nvPr>
            <p:ph type="ftr" sz="quarter" idx="11"/>
          </p:nvPr>
        </p:nvSpPr>
        <p:spPr/>
        <p:txBody>
          <a:bodyPr/>
          <a:lstStyle/>
          <a:p>
            <a:endParaRPr lang="hu-HU"/>
          </a:p>
        </p:txBody>
      </p:sp>
      <p:sp>
        <p:nvSpPr>
          <p:cNvPr id="6" name="Slide Number Placeholder 5">
            <a:extLst>
              <a:ext uri="{FF2B5EF4-FFF2-40B4-BE49-F238E27FC236}">
                <a16:creationId xmlns:a16="http://schemas.microsoft.com/office/drawing/2014/main" id="{5F6C21DC-DE7F-4775-1F8A-3FD13EC84E0B}"/>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391007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1C9DF-6473-0AA6-C095-C3761A095D65}"/>
              </a:ext>
            </a:extLst>
          </p:cNvPr>
          <p:cNvSpPr>
            <a:spLocks noGrp="1"/>
          </p:cNvSpPr>
          <p:nvPr>
            <p:ph type="title"/>
          </p:nvPr>
        </p:nvSpPr>
        <p:spPr/>
        <p:txBody>
          <a:bodyPr/>
          <a:lstStyle/>
          <a:p>
            <a:r>
              <a:rPr lang="en-US"/>
              <a:t>Click to edit Master title style</a:t>
            </a:r>
            <a:endParaRPr lang="hu-HU"/>
          </a:p>
        </p:txBody>
      </p:sp>
      <p:sp>
        <p:nvSpPr>
          <p:cNvPr id="3" name="Content Placeholder 2">
            <a:extLst>
              <a:ext uri="{FF2B5EF4-FFF2-40B4-BE49-F238E27FC236}">
                <a16:creationId xmlns:a16="http://schemas.microsoft.com/office/drawing/2014/main" id="{E6FA8E9D-6EA7-BB47-5C74-9E23DB2ACB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Content Placeholder 3">
            <a:extLst>
              <a:ext uri="{FF2B5EF4-FFF2-40B4-BE49-F238E27FC236}">
                <a16:creationId xmlns:a16="http://schemas.microsoft.com/office/drawing/2014/main" id="{FB52CB04-2CC4-C818-4606-E28B085C7A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5" name="Date Placeholder 4">
            <a:extLst>
              <a:ext uri="{FF2B5EF4-FFF2-40B4-BE49-F238E27FC236}">
                <a16:creationId xmlns:a16="http://schemas.microsoft.com/office/drawing/2014/main" id="{6DB1C506-58AB-B231-52EB-DCF19C88ED6B}"/>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6" name="Footer Placeholder 5">
            <a:extLst>
              <a:ext uri="{FF2B5EF4-FFF2-40B4-BE49-F238E27FC236}">
                <a16:creationId xmlns:a16="http://schemas.microsoft.com/office/drawing/2014/main" id="{1090ECCE-EACA-9BCF-D67B-5D4B8F5D783F}"/>
              </a:ext>
            </a:extLst>
          </p:cNvPr>
          <p:cNvSpPr>
            <a:spLocks noGrp="1"/>
          </p:cNvSpPr>
          <p:nvPr>
            <p:ph type="ftr" sz="quarter" idx="11"/>
          </p:nvPr>
        </p:nvSpPr>
        <p:spPr/>
        <p:txBody>
          <a:bodyPr/>
          <a:lstStyle/>
          <a:p>
            <a:endParaRPr lang="hu-HU"/>
          </a:p>
        </p:txBody>
      </p:sp>
      <p:sp>
        <p:nvSpPr>
          <p:cNvPr id="7" name="Slide Number Placeholder 6">
            <a:extLst>
              <a:ext uri="{FF2B5EF4-FFF2-40B4-BE49-F238E27FC236}">
                <a16:creationId xmlns:a16="http://schemas.microsoft.com/office/drawing/2014/main" id="{A723ECF3-6812-4C17-2A82-CF7A519E1777}"/>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179099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5ADD2-AFC4-2CCC-1921-45BE6DFBB858}"/>
              </a:ext>
            </a:extLst>
          </p:cNvPr>
          <p:cNvSpPr>
            <a:spLocks noGrp="1"/>
          </p:cNvSpPr>
          <p:nvPr>
            <p:ph type="title"/>
          </p:nvPr>
        </p:nvSpPr>
        <p:spPr>
          <a:xfrm>
            <a:off x="839788" y="365125"/>
            <a:ext cx="10515600" cy="1325563"/>
          </a:xfrm>
        </p:spPr>
        <p:txBody>
          <a:bodyPr/>
          <a:lstStyle/>
          <a:p>
            <a:r>
              <a:rPr lang="en-US"/>
              <a:t>Click to edit Master title style</a:t>
            </a:r>
            <a:endParaRPr lang="hu-HU"/>
          </a:p>
        </p:txBody>
      </p:sp>
      <p:sp>
        <p:nvSpPr>
          <p:cNvPr id="3" name="Text Placeholder 2">
            <a:extLst>
              <a:ext uri="{FF2B5EF4-FFF2-40B4-BE49-F238E27FC236}">
                <a16:creationId xmlns:a16="http://schemas.microsoft.com/office/drawing/2014/main" id="{9CF7716F-58BD-483E-9B09-AC7B0E33CD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36D556-E38F-2D66-B880-867A16FD47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5" name="Text Placeholder 4">
            <a:extLst>
              <a:ext uri="{FF2B5EF4-FFF2-40B4-BE49-F238E27FC236}">
                <a16:creationId xmlns:a16="http://schemas.microsoft.com/office/drawing/2014/main" id="{7B14BF4B-9E5A-46CF-0C83-7EAC3FF32F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B13177-E9C9-224D-35C5-DF05695AC6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7" name="Date Placeholder 6">
            <a:extLst>
              <a:ext uri="{FF2B5EF4-FFF2-40B4-BE49-F238E27FC236}">
                <a16:creationId xmlns:a16="http://schemas.microsoft.com/office/drawing/2014/main" id="{F124B533-12CA-6EF7-0D40-936D394D5DCD}"/>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8" name="Footer Placeholder 7">
            <a:extLst>
              <a:ext uri="{FF2B5EF4-FFF2-40B4-BE49-F238E27FC236}">
                <a16:creationId xmlns:a16="http://schemas.microsoft.com/office/drawing/2014/main" id="{D0E0F17E-20F7-4B0B-AC0C-EB272B56C5C9}"/>
              </a:ext>
            </a:extLst>
          </p:cNvPr>
          <p:cNvSpPr>
            <a:spLocks noGrp="1"/>
          </p:cNvSpPr>
          <p:nvPr>
            <p:ph type="ftr" sz="quarter" idx="11"/>
          </p:nvPr>
        </p:nvSpPr>
        <p:spPr/>
        <p:txBody>
          <a:bodyPr/>
          <a:lstStyle/>
          <a:p>
            <a:endParaRPr lang="hu-HU"/>
          </a:p>
        </p:txBody>
      </p:sp>
      <p:sp>
        <p:nvSpPr>
          <p:cNvPr id="9" name="Slide Number Placeholder 8">
            <a:extLst>
              <a:ext uri="{FF2B5EF4-FFF2-40B4-BE49-F238E27FC236}">
                <a16:creationId xmlns:a16="http://schemas.microsoft.com/office/drawing/2014/main" id="{2194B346-6033-C889-D149-45C3A02CA195}"/>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2382563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A9E3E-C3DA-E540-4C87-EE264B896D97}"/>
              </a:ext>
            </a:extLst>
          </p:cNvPr>
          <p:cNvSpPr>
            <a:spLocks noGrp="1"/>
          </p:cNvSpPr>
          <p:nvPr>
            <p:ph type="title"/>
          </p:nvPr>
        </p:nvSpPr>
        <p:spPr/>
        <p:txBody>
          <a:bodyPr/>
          <a:lstStyle/>
          <a:p>
            <a:r>
              <a:rPr lang="en-US"/>
              <a:t>Click to edit Master title style</a:t>
            </a:r>
            <a:endParaRPr lang="hu-HU"/>
          </a:p>
        </p:txBody>
      </p:sp>
      <p:sp>
        <p:nvSpPr>
          <p:cNvPr id="3" name="Date Placeholder 2">
            <a:extLst>
              <a:ext uri="{FF2B5EF4-FFF2-40B4-BE49-F238E27FC236}">
                <a16:creationId xmlns:a16="http://schemas.microsoft.com/office/drawing/2014/main" id="{19A2A503-C965-3F5F-6A42-A86F234A77AF}"/>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4" name="Footer Placeholder 3">
            <a:extLst>
              <a:ext uri="{FF2B5EF4-FFF2-40B4-BE49-F238E27FC236}">
                <a16:creationId xmlns:a16="http://schemas.microsoft.com/office/drawing/2014/main" id="{4A99B7DC-A9F7-FC56-32E8-C2D2ABA33EAE}"/>
              </a:ext>
            </a:extLst>
          </p:cNvPr>
          <p:cNvSpPr>
            <a:spLocks noGrp="1"/>
          </p:cNvSpPr>
          <p:nvPr>
            <p:ph type="ftr" sz="quarter" idx="11"/>
          </p:nvPr>
        </p:nvSpPr>
        <p:spPr/>
        <p:txBody>
          <a:bodyPr/>
          <a:lstStyle/>
          <a:p>
            <a:endParaRPr lang="hu-HU"/>
          </a:p>
        </p:txBody>
      </p:sp>
      <p:sp>
        <p:nvSpPr>
          <p:cNvPr id="5" name="Slide Number Placeholder 4">
            <a:extLst>
              <a:ext uri="{FF2B5EF4-FFF2-40B4-BE49-F238E27FC236}">
                <a16:creationId xmlns:a16="http://schemas.microsoft.com/office/drawing/2014/main" id="{C14BB332-6640-EE11-9C26-36782C88E782}"/>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131958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9A5680-A1D2-D198-FD52-27375A6A29AB}"/>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3" name="Footer Placeholder 2">
            <a:extLst>
              <a:ext uri="{FF2B5EF4-FFF2-40B4-BE49-F238E27FC236}">
                <a16:creationId xmlns:a16="http://schemas.microsoft.com/office/drawing/2014/main" id="{1BD1C89F-37DF-320B-0DC3-4C64927B247E}"/>
              </a:ext>
            </a:extLst>
          </p:cNvPr>
          <p:cNvSpPr>
            <a:spLocks noGrp="1"/>
          </p:cNvSpPr>
          <p:nvPr>
            <p:ph type="ftr" sz="quarter" idx="11"/>
          </p:nvPr>
        </p:nvSpPr>
        <p:spPr/>
        <p:txBody>
          <a:bodyPr/>
          <a:lstStyle/>
          <a:p>
            <a:endParaRPr lang="hu-HU"/>
          </a:p>
        </p:txBody>
      </p:sp>
      <p:sp>
        <p:nvSpPr>
          <p:cNvPr id="4" name="Slide Number Placeholder 3">
            <a:extLst>
              <a:ext uri="{FF2B5EF4-FFF2-40B4-BE49-F238E27FC236}">
                <a16:creationId xmlns:a16="http://schemas.microsoft.com/office/drawing/2014/main" id="{B0F47794-1F12-F591-50FD-921EC8B3E4B4}"/>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77144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37D99-7EE3-0EE6-5337-144DC5E7C3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u-HU"/>
          </a:p>
        </p:txBody>
      </p:sp>
      <p:sp>
        <p:nvSpPr>
          <p:cNvPr id="3" name="Content Placeholder 2">
            <a:extLst>
              <a:ext uri="{FF2B5EF4-FFF2-40B4-BE49-F238E27FC236}">
                <a16:creationId xmlns:a16="http://schemas.microsoft.com/office/drawing/2014/main" id="{8C9736ED-95A3-EA38-3B15-571EBC9A9A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Text Placeholder 3">
            <a:extLst>
              <a:ext uri="{FF2B5EF4-FFF2-40B4-BE49-F238E27FC236}">
                <a16:creationId xmlns:a16="http://schemas.microsoft.com/office/drawing/2014/main" id="{F05C2465-80F2-0542-5B80-7D30B46393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F1DA47-9BAB-3C6B-53F6-9BFB4FE57BFE}"/>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6" name="Footer Placeholder 5">
            <a:extLst>
              <a:ext uri="{FF2B5EF4-FFF2-40B4-BE49-F238E27FC236}">
                <a16:creationId xmlns:a16="http://schemas.microsoft.com/office/drawing/2014/main" id="{22D74A60-3E03-9F0C-57C6-385B5605C0AD}"/>
              </a:ext>
            </a:extLst>
          </p:cNvPr>
          <p:cNvSpPr>
            <a:spLocks noGrp="1"/>
          </p:cNvSpPr>
          <p:nvPr>
            <p:ph type="ftr" sz="quarter" idx="11"/>
          </p:nvPr>
        </p:nvSpPr>
        <p:spPr/>
        <p:txBody>
          <a:bodyPr/>
          <a:lstStyle/>
          <a:p>
            <a:endParaRPr lang="hu-HU"/>
          </a:p>
        </p:txBody>
      </p:sp>
      <p:sp>
        <p:nvSpPr>
          <p:cNvPr id="7" name="Slide Number Placeholder 6">
            <a:extLst>
              <a:ext uri="{FF2B5EF4-FFF2-40B4-BE49-F238E27FC236}">
                <a16:creationId xmlns:a16="http://schemas.microsoft.com/office/drawing/2014/main" id="{50D73589-F117-2A3D-1C90-58F073EDB665}"/>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2605969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EB7FC-A293-40C1-7B10-B09027685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u-HU"/>
          </a:p>
        </p:txBody>
      </p:sp>
      <p:sp>
        <p:nvSpPr>
          <p:cNvPr id="3" name="Picture Placeholder 2">
            <a:extLst>
              <a:ext uri="{FF2B5EF4-FFF2-40B4-BE49-F238E27FC236}">
                <a16:creationId xmlns:a16="http://schemas.microsoft.com/office/drawing/2014/main" id="{45303DB4-E253-24FF-131E-CCE42BBA0D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Text Placeholder 3">
            <a:extLst>
              <a:ext uri="{FF2B5EF4-FFF2-40B4-BE49-F238E27FC236}">
                <a16:creationId xmlns:a16="http://schemas.microsoft.com/office/drawing/2014/main" id="{CFB3BE80-68C9-356E-A01B-526AE5DF1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76BE8E-5E92-4A2E-4B1D-A1ED9DDBE883}"/>
              </a:ext>
            </a:extLst>
          </p:cNvPr>
          <p:cNvSpPr>
            <a:spLocks noGrp="1"/>
          </p:cNvSpPr>
          <p:nvPr>
            <p:ph type="dt" sz="half" idx="10"/>
          </p:nvPr>
        </p:nvSpPr>
        <p:spPr/>
        <p:txBody>
          <a:bodyPr/>
          <a:lstStyle/>
          <a:p>
            <a:fld id="{4D90FEB6-9270-4EC3-8935-E348B0D70B81}" type="datetimeFigureOut">
              <a:rPr lang="hu-HU" smtClean="0"/>
              <a:t>2024. 11. 20.</a:t>
            </a:fld>
            <a:endParaRPr lang="hu-HU"/>
          </a:p>
        </p:txBody>
      </p:sp>
      <p:sp>
        <p:nvSpPr>
          <p:cNvPr id="6" name="Footer Placeholder 5">
            <a:extLst>
              <a:ext uri="{FF2B5EF4-FFF2-40B4-BE49-F238E27FC236}">
                <a16:creationId xmlns:a16="http://schemas.microsoft.com/office/drawing/2014/main" id="{EB3C2E7E-7C21-5F18-549D-81AD949A9E60}"/>
              </a:ext>
            </a:extLst>
          </p:cNvPr>
          <p:cNvSpPr>
            <a:spLocks noGrp="1"/>
          </p:cNvSpPr>
          <p:nvPr>
            <p:ph type="ftr" sz="quarter" idx="11"/>
          </p:nvPr>
        </p:nvSpPr>
        <p:spPr/>
        <p:txBody>
          <a:bodyPr/>
          <a:lstStyle/>
          <a:p>
            <a:endParaRPr lang="hu-HU"/>
          </a:p>
        </p:txBody>
      </p:sp>
      <p:sp>
        <p:nvSpPr>
          <p:cNvPr id="7" name="Slide Number Placeholder 6">
            <a:extLst>
              <a:ext uri="{FF2B5EF4-FFF2-40B4-BE49-F238E27FC236}">
                <a16:creationId xmlns:a16="http://schemas.microsoft.com/office/drawing/2014/main" id="{C3BDDDB4-CF9E-366A-43D4-C3224C9E5AE3}"/>
              </a:ext>
            </a:extLst>
          </p:cNvPr>
          <p:cNvSpPr>
            <a:spLocks noGrp="1"/>
          </p:cNvSpPr>
          <p:nvPr>
            <p:ph type="sldNum" sz="quarter" idx="12"/>
          </p:nvPr>
        </p:nvSpPr>
        <p:spPr/>
        <p:txBody>
          <a:bodyPr/>
          <a:lstStyle/>
          <a:p>
            <a:fld id="{E3E09BAD-9471-44A1-AFA1-7888B5DB7DB8}" type="slidenum">
              <a:rPr lang="hu-HU" smtClean="0"/>
              <a:t>‹#›</a:t>
            </a:fld>
            <a:endParaRPr lang="hu-HU"/>
          </a:p>
        </p:txBody>
      </p:sp>
    </p:spTree>
    <p:extLst>
      <p:ext uri="{BB962C8B-B14F-4D97-AF65-F5344CB8AC3E}">
        <p14:creationId xmlns:p14="http://schemas.microsoft.com/office/powerpoint/2010/main" val="901308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403B6E-71DA-CD28-8B5E-E1D8B7D13E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u-HU"/>
          </a:p>
        </p:txBody>
      </p:sp>
      <p:sp>
        <p:nvSpPr>
          <p:cNvPr id="3" name="Text Placeholder 2">
            <a:extLst>
              <a:ext uri="{FF2B5EF4-FFF2-40B4-BE49-F238E27FC236}">
                <a16:creationId xmlns:a16="http://schemas.microsoft.com/office/drawing/2014/main" id="{59BFCF1C-06BD-ABF3-44DA-0B478B0A84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a:extLst>
              <a:ext uri="{FF2B5EF4-FFF2-40B4-BE49-F238E27FC236}">
                <a16:creationId xmlns:a16="http://schemas.microsoft.com/office/drawing/2014/main" id="{80D28E6A-A26E-86C1-4B2E-A3C7A9AFF3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0FEB6-9270-4EC3-8935-E348B0D70B81}" type="datetimeFigureOut">
              <a:rPr lang="hu-HU" smtClean="0"/>
              <a:t>2024. 11. 20.</a:t>
            </a:fld>
            <a:endParaRPr lang="hu-HU"/>
          </a:p>
        </p:txBody>
      </p:sp>
      <p:sp>
        <p:nvSpPr>
          <p:cNvPr id="5" name="Footer Placeholder 4">
            <a:extLst>
              <a:ext uri="{FF2B5EF4-FFF2-40B4-BE49-F238E27FC236}">
                <a16:creationId xmlns:a16="http://schemas.microsoft.com/office/drawing/2014/main" id="{86DD4FEC-5FAA-8A0A-FF0A-BA53D51F15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a:extLst>
              <a:ext uri="{FF2B5EF4-FFF2-40B4-BE49-F238E27FC236}">
                <a16:creationId xmlns:a16="http://schemas.microsoft.com/office/drawing/2014/main" id="{659CAB31-B074-212E-2E86-58A1F3DF07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E09BAD-9471-44A1-AFA1-7888B5DB7DB8}" type="slidenum">
              <a:rPr lang="hu-HU" smtClean="0"/>
              <a:t>‹#›</a:t>
            </a:fld>
            <a:endParaRPr lang="hu-HU"/>
          </a:p>
        </p:txBody>
      </p:sp>
    </p:spTree>
    <p:extLst>
      <p:ext uri="{BB962C8B-B14F-4D97-AF65-F5344CB8AC3E}">
        <p14:creationId xmlns:p14="http://schemas.microsoft.com/office/powerpoint/2010/main" val="2178871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hyperlink" Target="https://validity.ngo/wp-content/uploads/2024/08/International-Synthesis-Report.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validity.ngo/2024/10/10/tophaz-european-court-of-human-rights-finds-hungary-failed-to-protect-right-to-life-of-residents-must-investigate-links-between-death-and-disability/" TargetMode="External"/><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mailto:zsofia@validity.ngo" TargetMode="External"/><Relationship Id="rId4" Type="http://schemas.openxmlformats.org/officeDocument/2006/relationships/hyperlink" Target="mailto:bruno@validity.ng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D742DCD-A0F5-F9C6-B003-53BAF51465BE}"/>
              </a:ext>
            </a:extLst>
          </p:cNvPr>
          <p:cNvSpPr/>
          <p:nvPr/>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dirty="0"/>
          </a:p>
        </p:txBody>
      </p:sp>
      <p:sp>
        <p:nvSpPr>
          <p:cNvPr id="2" name="Title 1">
            <a:extLst>
              <a:ext uri="{FF2B5EF4-FFF2-40B4-BE49-F238E27FC236}">
                <a16:creationId xmlns:a16="http://schemas.microsoft.com/office/drawing/2014/main" id="{6FA37906-2ADE-8278-3206-E149B1B4EC4D}"/>
              </a:ext>
            </a:extLst>
          </p:cNvPr>
          <p:cNvSpPr>
            <a:spLocks noGrp="1"/>
          </p:cNvSpPr>
          <p:nvPr>
            <p:ph type="ctrTitle"/>
          </p:nvPr>
        </p:nvSpPr>
        <p:spPr>
          <a:xfrm>
            <a:off x="351297" y="1508100"/>
            <a:ext cx="7395404" cy="681767"/>
          </a:xfrm>
        </p:spPr>
        <p:txBody>
          <a:bodyPr>
            <a:noAutofit/>
          </a:bodyPr>
          <a:lstStyle/>
          <a:p>
            <a:pPr algn="l"/>
            <a:r>
              <a:rPr lang="en-US" sz="1800" b="0" i="0" dirty="0">
                <a:solidFill>
                  <a:schemeClr val="bg1"/>
                </a:solidFill>
                <a:effectLst/>
                <a:latin typeface="editor-bold"/>
              </a:rPr>
              <a:t>Conference: “Justice that Works: Leveraging Cooperation and Technology for Children, Disability Rights and Gender Equity”</a:t>
            </a:r>
            <a:endParaRPr lang="pt-PT" sz="1800" dirty="0">
              <a:solidFill>
                <a:schemeClr val="bg1"/>
              </a:solidFill>
              <a:ea typeface="+mj-ea"/>
              <a:cs typeface="+mj-cs"/>
            </a:endParaRPr>
          </a:p>
        </p:txBody>
      </p:sp>
      <p:pic>
        <p:nvPicPr>
          <p:cNvPr id="9" name="Picture 8" descr="A logo with white letters and a black background&#10;&#10;Description automatically generated">
            <a:extLst>
              <a:ext uri="{FF2B5EF4-FFF2-40B4-BE49-F238E27FC236}">
                <a16:creationId xmlns:a16="http://schemas.microsoft.com/office/drawing/2014/main" id="{9CD33FBE-4D86-BFFC-3D2B-B9293F1554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97" y="313740"/>
            <a:ext cx="1912270" cy="681766"/>
          </a:xfrm>
          <a:prstGeom prst="rect">
            <a:avLst/>
          </a:prstGeom>
        </p:spPr>
      </p:pic>
      <p:sp>
        <p:nvSpPr>
          <p:cNvPr id="3" name="TextBox 2">
            <a:extLst>
              <a:ext uri="{FF2B5EF4-FFF2-40B4-BE49-F238E27FC236}">
                <a16:creationId xmlns:a16="http://schemas.microsoft.com/office/drawing/2014/main" id="{DB6A8558-D39B-DDDD-FBE5-29EB01B66FBD}"/>
              </a:ext>
            </a:extLst>
          </p:cNvPr>
          <p:cNvSpPr txBox="1"/>
          <p:nvPr/>
        </p:nvSpPr>
        <p:spPr>
          <a:xfrm>
            <a:off x="354601" y="2870407"/>
            <a:ext cx="6622072" cy="707886"/>
          </a:xfrm>
          <a:prstGeom prst="rect">
            <a:avLst/>
          </a:prstGeom>
          <a:noFill/>
        </p:spPr>
        <p:txBody>
          <a:bodyPr wrap="square" rtlCol="0">
            <a:spAutoFit/>
          </a:bodyPr>
          <a:lstStyle/>
          <a:p>
            <a:r>
              <a:rPr lang="en-US" sz="2000" b="0" i="0" dirty="0">
                <a:solidFill>
                  <a:schemeClr val="bg1"/>
                </a:solidFill>
                <a:effectLst/>
                <a:latin typeface="editor-bold"/>
              </a:rPr>
              <a:t>The Cost of Guardianship and Institutionalization on Access to Justice for Women and Children with Disabilities</a:t>
            </a:r>
            <a:endParaRPr lang="pt-PT" sz="2000" dirty="0">
              <a:solidFill>
                <a:schemeClr val="bg1"/>
              </a:solidFill>
              <a:ea typeface="+mj-ea"/>
              <a:cs typeface="+mj-cs"/>
            </a:endParaRPr>
          </a:p>
        </p:txBody>
      </p:sp>
      <p:sp>
        <p:nvSpPr>
          <p:cNvPr id="5" name="TextBox 4">
            <a:extLst>
              <a:ext uri="{FF2B5EF4-FFF2-40B4-BE49-F238E27FC236}">
                <a16:creationId xmlns:a16="http://schemas.microsoft.com/office/drawing/2014/main" id="{6256129F-85C1-65C4-4CD8-9B0A83F06868}"/>
              </a:ext>
            </a:extLst>
          </p:cNvPr>
          <p:cNvSpPr txBox="1"/>
          <p:nvPr/>
        </p:nvSpPr>
        <p:spPr>
          <a:xfrm>
            <a:off x="351297" y="5220359"/>
            <a:ext cx="4049787" cy="646331"/>
          </a:xfrm>
          <a:prstGeom prst="rect">
            <a:avLst/>
          </a:prstGeom>
          <a:noFill/>
        </p:spPr>
        <p:txBody>
          <a:bodyPr wrap="square" rtlCol="0">
            <a:spAutoFit/>
          </a:bodyPr>
          <a:lstStyle/>
          <a:p>
            <a:r>
              <a:rPr lang="pt-PT" dirty="0">
                <a:solidFill>
                  <a:schemeClr val="bg1"/>
                </a:solidFill>
              </a:rPr>
              <a:t>Budapest, 21 </a:t>
            </a:r>
            <a:r>
              <a:rPr lang="pt-PT" dirty="0" err="1">
                <a:solidFill>
                  <a:schemeClr val="bg1"/>
                </a:solidFill>
              </a:rPr>
              <a:t>November</a:t>
            </a:r>
            <a:r>
              <a:rPr lang="pt-PT" dirty="0">
                <a:solidFill>
                  <a:schemeClr val="bg1"/>
                </a:solidFill>
              </a:rPr>
              <a:t> 2024</a:t>
            </a:r>
          </a:p>
          <a:p>
            <a:r>
              <a:rPr lang="pt-PT" dirty="0">
                <a:solidFill>
                  <a:schemeClr val="bg1"/>
                </a:solidFill>
              </a:rPr>
              <a:t>DIS-CONNECTED – Final Conference</a:t>
            </a:r>
            <a:endParaRPr lang="en-US" dirty="0">
              <a:solidFill>
                <a:schemeClr val="bg1"/>
              </a:solidFill>
            </a:endParaRPr>
          </a:p>
        </p:txBody>
      </p:sp>
      <p:pic>
        <p:nvPicPr>
          <p:cNvPr id="6" name="Slika 2">
            <a:extLst>
              <a:ext uri="{FF2B5EF4-FFF2-40B4-BE49-F238E27FC236}">
                <a16:creationId xmlns:a16="http://schemas.microsoft.com/office/drawing/2014/main" id="{6BBAE013-57CA-ADD3-1A12-FBE8A3A668E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112" y="6022007"/>
            <a:ext cx="2784487" cy="584130"/>
          </a:xfrm>
          <a:prstGeom prst="rect">
            <a:avLst/>
          </a:prstGeom>
        </p:spPr>
      </p:pic>
      <p:sp>
        <p:nvSpPr>
          <p:cNvPr id="8" name="Tekstni okvir 2">
            <a:extLst>
              <a:ext uri="{FF2B5EF4-FFF2-40B4-BE49-F238E27FC236}">
                <a16:creationId xmlns:a16="http://schemas.microsoft.com/office/drawing/2014/main" id="{39ACF4AB-1670-12C9-CDAA-B9AEF6A82919}"/>
              </a:ext>
            </a:extLst>
          </p:cNvPr>
          <p:cNvSpPr txBox="1">
            <a:spLocks noChangeArrowheads="1"/>
          </p:cNvSpPr>
          <p:nvPr/>
        </p:nvSpPr>
        <p:spPr bwMode="auto">
          <a:xfrm>
            <a:off x="2930710" y="5960129"/>
            <a:ext cx="5175920" cy="70788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The project </a:t>
            </a:r>
            <a:r>
              <a:rPr lang="pt-PT"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DIS-CONNECTED -</a:t>
            </a:r>
            <a:r>
              <a:rPr lang="en-GB" sz="900"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GB"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D</a:t>
            </a:r>
            <a:r>
              <a:rPr lang="en-US" sz="900" dirty="0" err="1">
                <a:solidFill>
                  <a:srgbClr val="000000"/>
                </a:solidFill>
                <a:effectLst/>
                <a:latin typeface="Arial" panose="020B0604020202020204" pitchFamily="34" charset="0"/>
                <a:ea typeface="Arial" panose="020B0604020202020204" pitchFamily="34" charset="0"/>
                <a:cs typeface="Arial" panose="020B0604020202020204" pitchFamily="34" charset="0"/>
              </a:rPr>
              <a:t>isability</a:t>
            </a:r>
            <a:r>
              <a:rPr lang="en-US"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-based Connected Facilities and </a:t>
            </a:r>
            <a:r>
              <a:rPr lang="en-US" sz="900" dirty="0" err="1">
                <a:solidFill>
                  <a:srgbClr val="000000"/>
                </a:solidFill>
                <a:effectLst/>
                <a:latin typeface="Arial" panose="020B0604020202020204" pitchFamily="34" charset="0"/>
                <a:ea typeface="Arial" panose="020B0604020202020204" pitchFamily="34" charset="0"/>
                <a:cs typeface="Arial" panose="020B0604020202020204" pitchFamily="34" charset="0"/>
              </a:rPr>
              <a:t>Programmes</a:t>
            </a:r>
            <a:r>
              <a:rPr lang="en-US"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 for Prevention of Violence against Women and Children (101049690) </a:t>
            </a:r>
            <a:r>
              <a:rPr lang="en-GB" sz="900" dirty="0">
                <a:solidFill>
                  <a:srgbClr val="000000"/>
                </a:solidFill>
                <a:effectLst/>
                <a:latin typeface="Arial" panose="020B0604020202020204" pitchFamily="34" charset="0"/>
                <a:ea typeface="Arial" panose="020B0604020202020204" pitchFamily="34" charset="0"/>
                <a:cs typeface="Arial" panose="020B0604020202020204" pitchFamily="34" charset="0"/>
              </a:rPr>
              <a:t>is co-funded by the European Union. Views and opinions expressed are however those of the author(s) only and do not necessarily reflect those of the European Union or European Commission. Neither the European Union nor the granting authority can be held responsible for them.</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100" dirty="0">
                <a:effectLst/>
                <a:latin typeface="Arial" panose="020B0604020202020204" pitchFamily="34" charset="0"/>
                <a:ea typeface="Calibri" panose="020F0502020204030204" pitchFamily="34" charset="0"/>
                <a:cs typeface="Times New Roman" panose="02020603050405020304" pitchFamily="18" charset="0"/>
              </a:rPr>
              <a:t> </a:t>
            </a:r>
            <a:endParaRPr lang="en-US" sz="1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EB43C04-4308-18D1-039A-1F8457A1C167}"/>
              </a:ext>
            </a:extLst>
          </p:cNvPr>
          <p:cNvSpPr txBox="1"/>
          <p:nvPr/>
        </p:nvSpPr>
        <p:spPr>
          <a:xfrm>
            <a:off x="351297" y="4418711"/>
            <a:ext cx="2340529" cy="646331"/>
          </a:xfrm>
          <a:prstGeom prst="rect">
            <a:avLst/>
          </a:prstGeom>
          <a:noFill/>
        </p:spPr>
        <p:txBody>
          <a:bodyPr wrap="square" rtlCol="0">
            <a:spAutoFit/>
          </a:bodyPr>
          <a:lstStyle/>
          <a:p>
            <a:r>
              <a:rPr lang="pt-PT" dirty="0">
                <a:solidFill>
                  <a:schemeClr val="bg1"/>
                </a:solidFill>
              </a:rPr>
              <a:t>Bruno Monteiro</a:t>
            </a:r>
          </a:p>
          <a:p>
            <a:r>
              <a:rPr lang="pt-PT" dirty="0" err="1">
                <a:solidFill>
                  <a:schemeClr val="bg1"/>
                </a:solidFill>
              </a:rPr>
              <a:t>Programmes</a:t>
            </a:r>
            <a:r>
              <a:rPr lang="pt-PT" dirty="0">
                <a:solidFill>
                  <a:schemeClr val="bg1"/>
                </a:solidFill>
              </a:rPr>
              <a:t> </a:t>
            </a:r>
            <a:r>
              <a:rPr lang="pt-PT" dirty="0" err="1">
                <a:solidFill>
                  <a:schemeClr val="bg1"/>
                </a:solidFill>
              </a:rPr>
              <a:t>Director</a:t>
            </a:r>
            <a:endParaRPr lang="en-US" dirty="0">
              <a:solidFill>
                <a:schemeClr val="bg1"/>
              </a:solidFill>
            </a:endParaRPr>
          </a:p>
        </p:txBody>
      </p:sp>
    </p:spTree>
    <p:extLst>
      <p:ext uri="{BB962C8B-B14F-4D97-AF65-F5344CB8AC3E}">
        <p14:creationId xmlns:p14="http://schemas.microsoft.com/office/powerpoint/2010/main" val="4109966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37FFE0F-A9A5-CF7B-F5D0-0F26F5A03F3B}"/>
              </a:ext>
            </a:extLst>
          </p:cNvPr>
          <p:cNvSpPr/>
          <p:nvPr/>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23050051-1CED-F62F-EE96-0E74EE56D69D}"/>
              </a:ext>
            </a:extLst>
          </p:cNvPr>
          <p:cNvSpPr>
            <a:spLocks noGrp="1"/>
          </p:cNvSpPr>
          <p:nvPr>
            <p:ph type="title"/>
          </p:nvPr>
        </p:nvSpPr>
        <p:spPr/>
        <p:txBody>
          <a:bodyPr/>
          <a:lstStyle/>
          <a:p>
            <a:r>
              <a:rPr lang="en-US" dirty="0">
                <a:solidFill>
                  <a:srgbClr val="1F1F72"/>
                </a:solidFill>
                <a:latin typeface="Poppins ExtraBold" panose="00000900000000000000" pitchFamily="2" charset="-18"/>
                <a:cs typeface="Poppins ExtraBold" panose="00000900000000000000" pitchFamily="2" charset="-18"/>
              </a:rPr>
              <a:t>Access to Justice for Women with Disabilities </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923A890B-4E9F-5DAE-A11E-CEFEAE50002D}"/>
              </a:ext>
            </a:extLst>
          </p:cNvPr>
          <p:cNvSpPr>
            <a:spLocks noGrp="1"/>
          </p:cNvSpPr>
          <p:nvPr>
            <p:ph idx="1"/>
          </p:nvPr>
        </p:nvSpPr>
        <p:spPr>
          <a:xfrm>
            <a:off x="376015" y="1690688"/>
            <a:ext cx="6588807" cy="4735749"/>
          </a:xfrm>
        </p:spPr>
        <p:txBody>
          <a:bodyPr>
            <a:normAutofit fontScale="70000" lnSpcReduction="20000"/>
          </a:bodyPr>
          <a:lstStyle/>
          <a:p>
            <a:endParaRPr lang="en-US" sz="2000" u="sng" dirty="0">
              <a:solidFill>
                <a:srgbClr val="1F1F72"/>
              </a:solidFill>
              <a:latin typeface="Poppins" panose="00000500000000000000" pitchFamily="2" charset="-18"/>
              <a:cs typeface="Poppins" panose="00000500000000000000" pitchFamily="2" charset="-18"/>
            </a:endParaRPr>
          </a:p>
          <a:p>
            <a:r>
              <a:rPr lang="en-US" sz="2000" u="sng" dirty="0">
                <a:solidFill>
                  <a:srgbClr val="1F1F72"/>
                </a:solidFill>
                <a:latin typeface="Poppins" panose="00000500000000000000" pitchFamily="2" charset="-18"/>
                <a:cs typeface="Poppins" panose="00000500000000000000" pitchFamily="2" charset="-18"/>
              </a:rPr>
              <a:t>Multiple initiatives on Access to Justice:</a:t>
            </a:r>
            <a:endParaRPr lang="en-US" sz="2000" dirty="0">
              <a:solidFill>
                <a:srgbClr val="1F1F72"/>
              </a:solidFill>
              <a:latin typeface="Poppins" panose="00000500000000000000" pitchFamily="2" charset="-18"/>
              <a:cs typeface="Poppins" panose="00000500000000000000" pitchFamily="2" charset="-18"/>
            </a:endParaRPr>
          </a:p>
          <a:p>
            <a:pPr lvl="1"/>
            <a:endParaRPr lang="en-US" sz="2000" dirty="0">
              <a:solidFill>
                <a:srgbClr val="1F1F72"/>
              </a:solidFill>
              <a:latin typeface="Poppins" panose="00000500000000000000" pitchFamily="2" charset="-18"/>
              <a:cs typeface="Poppins" panose="00000500000000000000" pitchFamily="2" charset="-18"/>
            </a:endParaRPr>
          </a:p>
          <a:p>
            <a:pPr lvl="1"/>
            <a:r>
              <a:rPr lang="en-US" sz="2000" dirty="0">
                <a:solidFill>
                  <a:srgbClr val="1F1F72"/>
                </a:solidFill>
                <a:latin typeface="Poppins" panose="00000500000000000000" pitchFamily="2" charset="-18"/>
                <a:cs typeface="Poppins" panose="00000500000000000000" pitchFamily="2" charset="-18"/>
              </a:rPr>
              <a:t>Defendants with intellectual or psychosocial disabilities (ENABLE) – See Report: </a:t>
            </a:r>
            <a:r>
              <a:rPr lang="en-US" sz="2000" dirty="0">
                <a:solidFill>
                  <a:srgbClr val="1F1F72"/>
                </a:solidFill>
                <a:latin typeface="Poppins" panose="00000500000000000000" pitchFamily="2" charset="-18"/>
                <a:cs typeface="Poppins" panose="00000500000000000000" pitchFamily="2" charset="-18"/>
                <a:hlinkClick r:id="rId3"/>
              </a:rPr>
              <a:t>“Fair Trial Denied: Defendants with Disabilities face Inaccessible Justice in the EU”</a:t>
            </a:r>
            <a:endParaRPr lang="en-US" sz="2000" dirty="0">
              <a:solidFill>
                <a:srgbClr val="1F1F72"/>
              </a:solidFill>
              <a:latin typeface="Poppins" panose="00000500000000000000" pitchFamily="2" charset="-18"/>
              <a:cs typeface="Poppins" panose="00000500000000000000" pitchFamily="2" charset="-18"/>
            </a:endParaRPr>
          </a:p>
          <a:p>
            <a:pPr marL="457200" lvl="1" indent="0">
              <a:buNone/>
            </a:pPr>
            <a:endParaRPr lang="en-US" sz="2000" dirty="0">
              <a:solidFill>
                <a:srgbClr val="1F1F72"/>
              </a:solidFill>
              <a:latin typeface="Poppins" panose="00000500000000000000" pitchFamily="2" charset="-18"/>
              <a:cs typeface="Poppins" panose="00000500000000000000" pitchFamily="2" charset="-18"/>
            </a:endParaRPr>
          </a:p>
          <a:p>
            <a:pPr lvl="1"/>
            <a:r>
              <a:rPr lang="en-US" sz="2000" dirty="0">
                <a:solidFill>
                  <a:srgbClr val="1F1F72"/>
                </a:solidFill>
                <a:latin typeface="Poppins" panose="00000500000000000000" pitchFamily="2" charset="-18"/>
                <a:cs typeface="Poppins" panose="00000500000000000000" pitchFamily="2" charset="-18"/>
              </a:rPr>
              <a:t>Women and Children Victims’ of Gender-Based Violence in facilities and </a:t>
            </a:r>
            <a:r>
              <a:rPr lang="en-US" sz="2000" dirty="0" err="1">
                <a:solidFill>
                  <a:srgbClr val="1F1F72"/>
                </a:solidFill>
                <a:latin typeface="Poppins" panose="00000500000000000000" pitchFamily="2" charset="-18"/>
                <a:cs typeface="Poppins" panose="00000500000000000000" pitchFamily="2" charset="-18"/>
              </a:rPr>
              <a:t>programmes</a:t>
            </a:r>
            <a:r>
              <a:rPr lang="en-US" sz="2000" dirty="0">
                <a:solidFill>
                  <a:srgbClr val="1F1F72"/>
                </a:solidFill>
                <a:latin typeface="Poppins" panose="00000500000000000000" pitchFamily="2" charset="-18"/>
                <a:cs typeface="Poppins" panose="00000500000000000000" pitchFamily="2" charset="-18"/>
              </a:rPr>
              <a:t> that aim to serve them (DIS-CONNECTED);</a:t>
            </a:r>
          </a:p>
          <a:p>
            <a:pPr lvl="1"/>
            <a:endParaRPr lang="en-US" sz="2000" dirty="0">
              <a:solidFill>
                <a:srgbClr val="1F1F72"/>
              </a:solidFill>
              <a:latin typeface="Poppins" panose="00000500000000000000" pitchFamily="2" charset="-18"/>
              <a:cs typeface="Poppins" panose="00000500000000000000" pitchFamily="2" charset="-18"/>
            </a:endParaRPr>
          </a:p>
          <a:p>
            <a:r>
              <a:rPr lang="en-US" sz="2000" u="sng" dirty="0">
                <a:solidFill>
                  <a:srgbClr val="1F1F72"/>
                </a:solidFill>
                <a:latin typeface="Poppins" panose="00000500000000000000" pitchFamily="2" charset="-18"/>
                <a:cs typeface="Poppins" panose="00000500000000000000" pitchFamily="2" charset="-18"/>
              </a:rPr>
              <a:t>Voices of:</a:t>
            </a:r>
          </a:p>
          <a:p>
            <a:pPr marL="0" indent="0">
              <a:buNone/>
            </a:pPr>
            <a:endParaRPr lang="en-US" sz="2000" u="sng" dirty="0">
              <a:solidFill>
                <a:srgbClr val="1F1F72"/>
              </a:solidFill>
              <a:latin typeface="Poppins" panose="00000500000000000000" pitchFamily="2" charset="-18"/>
              <a:cs typeface="Poppins" panose="00000500000000000000" pitchFamily="2" charset="-18"/>
            </a:endParaRPr>
          </a:p>
          <a:p>
            <a:pPr lvl="1"/>
            <a:r>
              <a:rPr lang="en-US" sz="2100" u="sng" dirty="0">
                <a:solidFill>
                  <a:srgbClr val="1F1F72"/>
                </a:solidFill>
                <a:latin typeface="Poppins" panose="00000500000000000000" pitchFamily="2" charset="-18"/>
                <a:cs typeface="Poppins" panose="00000500000000000000" pitchFamily="2" charset="-18"/>
              </a:rPr>
              <a:t>33 women with intellectual or psychosocial disabilities (as victims, including as children) – 5 EU countries</a:t>
            </a:r>
          </a:p>
          <a:p>
            <a:pPr lvl="1"/>
            <a:r>
              <a:rPr lang="en-US" sz="2100" u="sng" dirty="0">
                <a:solidFill>
                  <a:srgbClr val="1F1F72"/>
                </a:solidFill>
                <a:latin typeface="Poppins" panose="00000500000000000000" pitchFamily="2" charset="-18"/>
                <a:cs typeface="Poppins" panose="00000500000000000000" pitchFamily="2" charset="-18"/>
              </a:rPr>
              <a:t>10 women with intellectual or psychosocial disabilities (as defendants) – 8 EU countries</a:t>
            </a:r>
          </a:p>
          <a:p>
            <a:pPr lvl="1"/>
            <a:r>
              <a:rPr lang="en-US" sz="2100" u="sng" dirty="0">
                <a:solidFill>
                  <a:srgbClr val="1F1F72"/>
                </a:solidFill>
                <a:latin typeface="Poppins" panose="00000500000000000000" pitchFamily="2" charset="-18"/>
                <a:cs typeface="Poppins" panose="00000500000000000000" pitchFamily="2" charset="-18"/>
              </a:rPr>
              <a:t>9 European Union Countries: Bu</a:t>
            </a:r>
            <a:r>
              <a:rPr lang="en-US" sz="2100" dirty="0">
                <a:solidFill>
                  <a:srgbClr val="1F1F72"/>
                </a:solidFill>
                <a:latin typeface="Poppins" panose="00000500000000000000" pitchFamily="2" charset="-18"/>
                <a:cs typeface="Poppins" panose="00000500000000000000" pitchFamily="2" charset="-18"/>
              </a:rPr>
              <a:t>lgaria, Czechia, Hungary, Lithuania, Portugal, Romania, Slovakia, Slovenia, Spain</a:t>
            </a:r>
          </a:p>
          <a:p>
            <a:pPr lvl="1"/>
            <a:endParaRPr lang="en-US" sz="1600" dirty="0">
              <a:solidFill>
                <a:srgbClr val="1F1F72"/>
              </a:solidFill>
              <a:latin typeface="Poppins" panose="00000500000000000000" pitchFamily="2" charset="-18"/>
              <a:cs typeface="Poppins" panose="00000500000000000000" pitchFamily="2" charset="-18"/>
            </a:endParaRPr>
          </a:p>
          <a:p>
            <a:pPr marL="457200" lvl="1" indent="0">
              <a:buNone/>
            </a:pPr>
            <a:endParaRPr lang="en-US" sz="2000" dirty="0">
              <a:solidFill>
                <a:srgbClr val="1F1F72"/>
              </a:solidFill>
              <a:latin typeface="Poppins" panose="00000500000000000000" pitchFamily="2" charset="-18"/>
              <a:cs typeface="Poppins" panose="00000500000000000000" pitchFamily="2" charset="-18"/>
            </a:endParaRPr>
          </a:p>
          <a:p>
            <a:r>
              <a:rPr lang="en-US" sz="2000" u="sng" dirty="0">
                <a:solidFill>
                  <a:srgbClr val="1F1F72"/>
                </a:solidFill>
                <a:latin typeface="Poppins" panose="00000500000000000000" pitchFamily="2" charset="-18"/>
                <a:cs typeface="Poppins" panose="00000500000000000000" pitchFamily="2" charset="-18"/>
              </a:rPr>
              <a:t>Methods:</a:t>
            </a:r>
            <a:r>
              <a:rPr lang="en-US" sz="2000" dirty="0">
                <a:solidFill>
                  <a:srgbClr val="1F1F72"/>
                </a:solidFill>
                <a:latin typeface="Poppins" panose="00000500000000000000" pitchFamily="2" charset="-18"/>
                <a:cs typeface="Poppins" panose="00000500000000000000" pitchFamily="2" charset="-18"/>
              </a:rPr>
              <a:t> semi-structured interviews, focus groups and desk research (laws, case-law, strategies, policy documents;</a:t>
            </a:r>
          </a:p>
        </p:txBody>
      </p:sp>
    </p:spTree>
    <p:extLst>
      <p:ext uri="{BB962C8B-B14F-4D97-AF65-F5344CB8AC3E}">
        <p14:creationId xmlns:p14="http://schemas.microsoft.com/office/powerpoint/2010/main" val="221785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D9E79F0-D728-562A-C819-37F1BE1519B1}"/>
              </a:ext>
            </a:extLst>
          </p:cNvPr>
          <p:cNvSpPr/>
          <p:nvPr/>
        </p:nvSpPr>
        <p:spPr>
          <a:xfrm>
            <a:off x="0" y="-4764"/>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CB307FCF-8795-B3FF-581B-BB32F07147C9}"/>
              </a:ext>
            </a:extLst>
          </p:cNvPr>
          <p:cNvSpPr>
            <a:spLocks noGrp="1"/>
          </p:cNvSpPr>
          <p:nvPr>
            <p:ph type="title"/>
          </p:nvPr>
        </p:nvSpPr>
        <p:spPr>
          <a:xfrm>
            <a:off x="930396" y="2940479"/>
            <a:ext cx="4346576" cy="1035659"/>
          </a:xfrm>
        </p:spPr>
        <p:txBody>
          <a:bodyPr>
            <a:normAutofit/>
          </a:bodyPr>
          <a:lstStyle/>
          <a:p>
            <a:r>
              <a:rPr lang="en-US" dirty="0">
                <a:solidFill>
                  <a:srgbClr val="1F1F72"/>
                </a:solidFill>
                <a:latin typeface="Poppins ExtraBold" panose="00000900000000000000" pitchFamily="2" charset="-18"/>
                <a:cs typeface="Poppins ExtraBold" panose="00000900000000000000" pitchFamily="2" charset="-18"/>
              </a:rPr>
              <a:t>Attitudinal and Barriers </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CEEA65A7-5D85-5AEC-F11D-DF3E67C47FC2}"/>
              </a:ext>
            </a:extLst>
          </p:cNvPr>
          <p:cNvSpPr>
            <a:spLocks noGrp="1"/>
          </p:cNvSpPr>
          <p:nvPr>
            <p:ph idx="1"/>
          </p:nvPr>
        </p:nvSpPr>
        <p:spPr>
          <a:xfrm>
            <a:off x="4922377" y="539263"/>
            <a:ext cx="7082053" cy="5838092"/>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endParaRPr lang="en-US" sz="1900" u="sng" dirty="0">
              <a:solidFill>
                <a:srgbClr val="1F1F72"/>
              </a:solidFill>
              <a:latin typeface="Poppins" panose="00000500000000000000" pitchFamily="2" charset="-18"/>
              <a:cs typeface="Poppins" panose="00000500000000000000" pitchFamily="2" charset="-18"/>
            </a:endParaRP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“[When] I started mentioning the sexual [violence], I don’t think they really believed me. They think that everything is caused by the psychosis.”</a:t>
            </a:r>
          </a:p>
          <a:p>
            <a:pPr lvl="2">
              <a:spcBef>
                <a:spcPts val="1000"/>
              </a:spcBef>
              <a:defRPr/>
            </a:pPr>
            <a:r>
              <a:rPr lang="en-US" sz="1100" dirty="0">
                <a:solidFill>
                  <a:srgbClr val="1F1F72"/>
                </a:solidFill>
                <a:latin typeface="Poppins" panose="00000500000000000000" pitchFamily="2" charset="-18"/>
                <a:cs typeface="Poppins" panose="00000500000000000000" pitchFamily="2" charset="-18"/>
              </a:rPr>
              <a:t>Bulgarian woman with intellectual disabilities</a:t>
            </a:r>
          </a:p>
          <a:p>
            <a:pPr marL="914400" lvl="2" indent="0">
              <a:spcBef>
                <a:spcPts val="1000"/>
              </a:spcBef>
              <a:buNone/>
              <a:defRPr/>
            </a:pPr>
            <a:endParaRPr lang="en-US" sz="1100" dirty="0">
              <a:solidFill>
                <a:srgbClr val="1F1F72"/>
              </a:solidFill>
              <a:latin typeface="Poppins" panose="00000500000000000000" pitchFamily="2" charset="-18"/>
              <a:cs typeface="Poppins" panose="00000500000000000000" pitchFamily="2" charset="-18"/>
            </a:endParaRPr>
          </a:p>
          <a:p>
            <a:pPr marL="457200" lvl="1" indent="0">
              <a:spcBef>
                <a:spcPts val="1000"/>
              </a:spcBef>
              <a:buNone/>
              <a:defRPr/>
            </a:pPr>
            <a:endParaRPr lang="en-US" sz="1500" dirty="0">
              <a:solidFill>
                <a:srgbClr val="1F1F72"/>
              </a:solidFill>
              <a:latin typeface="Poppins" panose="00000500000000000000" pitchFamily="2" charset="-18"/>
              <a:cs typeface="Poppins" panose="00000500000000000000" pitchFamily="2" charset="-18"/>
            </a:endParaRP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“Being a woman and having an intellectual disability feels like a doubled disadvantage. My peers are often taken advantage of because they receive no sexual education and don‘t understand what is happening to their bodies.“ </a:t>
            </a:r>
          </a:p>
          <a:p>
            <a:pPr lvl="2">
              <a:spcBef>
                <a:spcPts val="1000"/>
              </a:spcBef>
              <a:defRPr/>
            </a:pPr>
            <a:r>
              <a:rPr lang="en-US" sz="1100" dirty="0">
                <a:solidFill>
                  <a:srgbClr val="1F1F72"/>
                </a:solidFill>
                <a:latin typeface="Poppins" panose="00000500000000000000" pitchFamily="2" charset="-18"/>
                <a:cs typeface="Poppins" panose="00000500000000000000" pitchFamily="2" charset="-18"/>
              </a:rPr>
              <a:t>Hungarian woman self-advocate with intellectual disabilities</a:t>
            </a:r>
          </a:p>
          <a:p>
            <a:pPr marL="914400" lvl="2" indent="0">
              <a:spcBef>
                <a:spcPts val="1000"/>
              </a:spcBef>
              <a:buNone/>
              <a:defRPr/>
            </a:pPr>
            <a:endParaRPr lang="en-US" sz="1100" dirty="0">
              <a:solidFill>
                <a:srgbClr val="1F1F72"/>
              </a:solidFill>
              <a:latin typeface="Poppins" panose="00000500000000000000" pitchFamily="2" charset="-18"/>
              <a:cs typeface="Poppins" panose="00000500000000000000" pitchFamily="2" charset="-18"/>
            </a:endParaRPr>
          </a:p>
          <a:p>
            <a:pPr marL="914400" lvl="2" indent="0">
              <a:spcBef>
                <a:spcPts val="1000"/>
              </a:spcBef>
              <a:buNone/>
              <a:defRPr/>
            </a:pPr>
            <a:endParaRPr lang="en-US" sz="1100" dirty="0">
              <a:solidFill>
                <a:srgbClr val="1F1F72"/>
              </a:solidFill>
              <a:latin typeface="Poppins" panose="00000500000000000000" pitchFamily="2" charset="-18"/>
              <a:cs typeface="Poppins" panose="00000500000000000000" pitchFamily="2" charset="-18"/>
            </a:endParaRP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“I made a lot of complaints. But nothing ever came of it. There was one time when the police ... I filed a complaint with the police and they called me "crazy". </a:t>
            </a:r>
          </a:p>
          <a:p>
            <a:pPr lvl="2">
              <a:spcBef>
                <a:spcPts val="1000"/>
              </a:spcBef>
              <a:defRPr/>
            </a:pPr>
            <a:r>
              <a:rPr lang="en-US" sz="1100" dirty="0">
                <a:solidFill>
                  <a:srgbClr val="1F1F72"/>
                </a:solidFill>
                <a:latin typeface="Poppins" panose="00000500000000000000" pitchFamily="2" charset="-18"/>
                <a:cs typeface="Poppins" panose="00000500000000000000" pitchFamily="2" charset="-18"/>
              </a:rPr>
              <a:t>Portuguese woman with intellectual disabilities</a:t>
            </a:r>
          </a:p>
        </p:txBody>
      </p:sp>
    </p:spTree>
    <p:extLst>
      <p:ext uri="{BB962C8B-B14F-4D97-AF65-F5344CB8AC3E}">
        <p14:creationId xmlns:p14="http://schemas.microsoft.com/office/powerpoint/2010/main" val="521799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F22B6-5708-E32C-4275-E156AEB67B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9B8789-6D46-93E7-947C-7F55CAA20FF3}"/>
              </a:ext>
            </a:extLst>
          </p:cNvPr>
          <p:cNvSpPr/>
          <p:nvPr/>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FD762A30-AFFC-AD59-72E0-2702D0B735A2}"/>
              </a:ext>
            </a:extLst>
          </p:cNvPr>
          <p:cNvSpPr>
            <a:spLocks noGrp="1"/>
          </p:cNvSpPr>
          <p:nvPr>
            <p:ph type="title"/>
          </p:nvPr>
        </p:nvSpPr>
        <p:spPr>
          <a:xfrm>
            <a:off x="650193" y="245484"/>
            <a:ext cx="10515600" cy="1325563"/>
          </a:xfrm>
        </p:spPr>
        <p:txBody>
          <a:bodyPr/>
          <a:lstStyle/>
          <a:p>
            <a:r>
              <a:rPr lang="en-US" dirty="0">
                <a:solidFill>
                  <a:srgbClr val="1F1F72"/>
                </a:solidFill>
                <a:latin typeface="Poppins ExtraBold" panose="00000900000000000000" pitchFamily="2" charset="-18"/>
                <a:cs typeface="Poppins ExtraBold" panose="00000900000000000000" pitchFamily="2" charset="-18"/>
              </a:rPr>
              <a:t>Legal Capacity</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0AEB4932-7A0B-81FE-65EE-33199015B505}"/>
              </a:ext>
            </a:extLst>
          </p:cNvPr>
          <p:cNvSpPr>
            <a:spLocks noGrp="1"/>
          </p:cNvSpPr>
          <p:nvPr>
            <p:ph idx="1"/>
          </p:nvPr>
        </p:nvSpPr>
        <p:spPr>
          <a:xfrm>
            <a:off x="376015" y="1690688"/>
            <a:ext cx="6588807" cy="4735749"/>
          </a:xfrm>
        </p:spPr>
        <p:txBody>
          <a:bodyPr>
            <a:normAutofit/>
          </a:bodyPr>
          <a:lstStyle/>
          <a:p>
            <a:r>
              <a:rPr lang="en-US" sz="1600" dirty="0">
                <a:solidFill>
                  <a:srgbClr val="1F1F72"/>
                </a:solidFill>
                <a:latin typeface="Poppins" panose="00000500000000000000" pitchFamily="2" charset="-18"/>
                <a:cs typeface="Poppins" panose="00000500000000000000" pitchFamily="2" charset="-18"/>
              </a:rPr>
              <a:t>Including the capacity to be a ‘holder of rights’, entitling ‘the person to full protection of his or her rights by the legal system’, and the capacity to be ‘an actor under law’, </a:t>
            </a:r>
            <a:r>
              <a:rPr lang="en-US" sz="1600" dirty="0" err="1">
                <a:solidFill>
                  <a:srgbClr val="1F1F72"/>
                </a:solidFill>
                <a:latin typeface="Poppins" panose="00000500000000000000" pitchFamily="2" charset="-18"/>
                <a:cs typeface="Poppins" panose="00000500000000000000" pitchFamily="2" charset="-18"/>
              </a:rPr>
              <a:t>recognised</a:t>
            </a:r>
            <a:r>
              <a:rPr lang="en-US" sz="1600" dirty="0">
                <a:solidFill>
                  <a:srgbClr val="1F1F72"/>
                </a:solidFill>
                <a:latin typeface="Poppins" panose="00000500000000000000" pitchFamily="2" charset="-18"/>
                <a:cs typeface="Poppins" panose="00000500000000000000" pitchFamily="2" charset="-18"/>
              </a:rPr>
              <a:t> ‘as an agent with the power to engage in transactions and in general to create, modify or end legal relationships’</a:t>
            </a:r>
          </a:p>
          <a:p>
            <a:pPr marL="457200" lvl="1" indent="0">
              <a:buNone/>
            </a:pPr>
            <a:endParaRPr lang="en-US" sz="2000" dirty="0">
              <a:solidFill>
                <a:srgbClr val="1F1F72"/>
              </a:solidFill>
              <a:latin typeface="Poppins" panose="00000500000000000000" pitchFamily="2" charset="-18"/>
              <a:cs typeface="Poppins" panose="00000500000000000000" pitchFamily="2" charset="-18"/>
            </a:endParaRPr>
          </a:p>
          <a:p>
            <a:r>
              <a:rPr lang="en-US" sz="2000" u="sng" dirty="0">
                <a:solidFill>
                  <a:srgbClr val="1F1F72"/>
                </a:solidFill>
                <a:latin typeface="Poppins" panose="00000500000000000000" pitchFamily="2" charset="-18"/>
                <a:cs typeface="Poppins" panose="00000500000000000000" pitchFamily="2" charset="-18"/>
              </a:rPr>
              <a:t>In the Justice system:</a:t>
            </a:r>
          </a:p>
          <a:p>
            <a:pPr lvl="1"/>
            <a:r>
              <a:rPr lang="en-US" sz="1600" dirty="0" err="1">
                <a:solidFill>
                  <a:srgbClr val="1F1F72"/>
                </a:solidFill>
                <a:latin typeface="Poppins" panose="00000500000000000000" pitchFamily="2" charset="-18"/>
                <a:cs typeface="Poppins" panose="00000500000000000000" pitchFamily="2" charset="-18"/>
              </a:rPr>
              <a:t>Recognised</a:t>
            </a:r>
            <a:r>
              <a:rPr lang="en-US" sz="1600" dirty="0">
                <a:solidFill>
                  <a:srgbClr val="1F1F72"/>
                </a:solidFill>
                <a:latin typeface="Poppins" panose="00000500000000000000" pitchFamily="2" charset="-18"/>
                <a:cs typeface="Poppins" panose="00000500000000000000" pitchFamily="2" charset="-18"/>
              </a:rPr>
              <a:t> power to make a criminal complaint;</a:t>
            </a:r>
          </a:p>
          <a:p>
            <a:pPr lvl="1"/>
            <a:r>
              <a:rPr lang="en-US" sz="1600" dirty="0">
                <a:solidFill>
                  <a:srgbClr val="1F1F72"/>
                </a:solidFill>
                <a:latin typeface="Poppins" panose="00000500000000000000" pitchFamily="2" charset="-18"/>
                <a:cs typeface="Poppins" panose="00000500000000000000" pitchFamily="2" charset="-18"/>
              </a:rPr>
              <a:t>Make decisions about their case (not their lawyer or family/guardian);</a:t>
            </a:r>
          </a:p>
          <a:p>
            <a:pPr lvl="1"/>
            <a:r>
              <a:rPr lang="en-US" sz="1600" dirty="0">
                <a:solidFill>
                  <a:srgbClr val="1F1F72"/>
                </a:solidFill>
                <a:latin typeface="Poppins" panose="00000500000000000000" pitchFamily="2" charset="-18"/>
                <a:cs typeface="Poppins" panose="00000500000000000000" pitchFamily="2" charset="-18"/>
              </a:rPr>
              <a:t>Make decisions about the support they want;</a:t>
            </a:r>
          </a:p>
          <a:p>
            <a:pPr lvl="1"/>
            <a:r>
              <a:rPr lang="en-US" sz="1600" dirty="0">
                <a:solidFill>
                  <a:srgbClr val="1F1F72"/>
                </a:solidFill>
                <a:latin typeface="Poppins" panose="00000500000000000000" pitchFamily="2" charset="-18"/>
                <a:cs typeface="Poppins" panose="00000500000000000000" pitchFamily="2" charset="-18"/>
              </a:rPr>
              <a:t>Make decisions about what adjustments are appropriate to them in proceedings;</a:t>
            </a:r>
          </a:p>
          <a:p>
            <a:pPr marL="0" indent="0">
              <a:buNone/>
            </a:pPr>
            <a:endParaRPr lang="en-US" sz="2000" u="sng" dirty="0">
              <a:solidFill>
                <a:srgbClr val="1F1F72"/>
              </a:solidFill>
              <a:latin typeface="Poppins" panose="00000500000000000000" pitchFamily="2" charset="-18"/>
              <a:cs typeface="Poppins" panose="00000500000000000000" pitchFamily="2" charset="-18"/>
            </a:endParaRPr>
          </a:p>
          <a:p>
            <a:r>
              <a:rPr lang="en-US" sz="2500" u="sng" dirty="0">
                <a:solidFill>
                  <a:srgbClr val="1F1F72"/>
                </a:solidFill>
                <a:latin typeface="Poppins" panose="00000500000000000000" pitchFamily="2" charset="-18"/>
                <a:cs typeface="Poppins" panose="00000500000000000000" pitchFamily="2" charset="-18"/>
              </a:rPr>
              <a:t>Supported decision-making is key;</a:t>
            </a:r>
          </a:p>
        </p:txBody>
      </p:sp>
    </p:spTree>
    <p:extLst>
      <p:ext uri="{BB962C8B-B14F-4D97-AF65-F5344CB8AC3E}">
        <p14:creationId xmlns:p14="http://schemas.microsoft.com/office/powerpoint/2010/main" val="2046993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846A5-3A1B-AB16-B452-88A486B2FCA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14F44AC-9758-DF08-46CC-9737A4A4ECD5}"/>
              </a:ext>
            </a:extLst>
          </p:cNvPr>
          <p:cNvSpPr/>
          <p:nvPr/>
        </p:nvSpPr>
        <p:spPr>
          <a:xfrm>
            <a:off x="0" y="-4764"/>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E8459F15-6C7C-48B8-F342-94C1B9EDE340}"/>
              </a:ext>
            </a:extLst>
          </p:cNvPr>
          <p:cNvSpPr>
            <a:spLocks noGrp="1"/>
          </p:cNvSpPr>
          <p:nvPr>
            <p:ph type="title"/>
          </p:nvPr>
        </p:nvSpPr>
        <p:spPr>
          <a:xfrm>
            <a:off x="930396" y="2940479"/>
            <a:ext cx="4346576" cy="1035659"/>
          </a:xfrm>
        </p:spPr>
        <p:txBody>
          <a:bodyPr>
            <a:normAutofit fontScale="90000"/>
          </a:bodyPr>
          <a:lstStyle/>
          <a:p>
            <a:r>
              <a:rPr lang="en-US" dirty="0">
                <a:solidFill>
                  <a:srgbClr val="1F1F72"/>
                </a:solidFill>
                <a:latin typeface="Poppins ExtraBold" panose="00000900000000000000" pitchFamily="2" charset="-18"/>
                <a:cs typeface="Poppins ExtraBold" panose="00000900000000000000" pitchFamily="2" charset="-18"/>
              </a:rPr>
              <a:t>How has Legal Capacity been Respected? </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BFD51DD8-6246-62D4-EA06-E9DAA239F7A3}"/>
              </a:ext>
            </a:extLst>
          </p:cNvPr>
          <p:cNvSpPr>
            <a:spLocks noGrp="1"/>
          </p:cNvSpPr>
          <p:nvPr>
            <p:ph idx="1"/>
          </p:nvPr>
        </p:nvSpPr>
        <p:spPr>
          <a:xfrm>
            <a:off x="4922377" y="539263"/>
            <a:ext cx="7082053" cy="6399922"/>
          </a:xfrm>
        </p:spPr>
        <p:txBody>
          <a:bodyPr vert="horz" lIns="91440" tIns="45720" rIns="91440" bIns="45720" rtlCol="0" anchor="t">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Guardianship laws:</a:t>
            </a: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Continue to exist in Bulgaria, Lithuania, Hungary and Slovakia;</a:t>
            </a:r>
          </a:p>
          <a:p>
            <a:pPr lvl="1">
              <a:spcBef>
                <a:spcPts val="1000"/>
              </a:spcBef>
              <a:defRPr/>
            </a:pPr>
            <a:r>
              <a:rPr lang="en-US" sz="1500" dirty="0">
                <a:solidFill>
                  <a:srgbClr val="1F1F72"/>
                </a:solidFill>
                <a:latin typeface="Poppins"/>
                <a:cs typeface="Poppins"/>
              </a:rPr>
              <a:t>Guardianship formally repealed in Portugal, although access to supported decision-making requires showing that person </a:t>
            </a:r>
            <a:r>
              <a:rPr lang="en-US" sz="1500">
                <a:solidFill>
                  <a:srgbClr val="1F1F72"/>
                </a:solidFill>
                <a:latin typeface="Poppins"/>
                <a:cs typeface="Poppins"/>
              </a:rPr>
              <a:t>cannot exercise their own rights autonomously;</a:t>
            </a:r>
          </a:p>
          <a:p>
            <a:pPr marL="0" marR="0" lvl="0" indent="0" algn="l" defTabSz="914400" rtl="0" eaLnBrk="1" fontAlgn="auto" latinLnBrk="0" hangingPunct="1">
              <a:lnSpc>
                <a:spcPct val="90000"/>
              </a:lnSpc>
              <a:spcBef>
                <a:spcPts val="1000"/>
              </a:spcBef>
              <a:spcAft>
                <a:spcPts val="0"/>
              </a:spcAft>
              <a:buClrTx/>
              <a:buSzTx/>
              <a:buNone/>
              <a:tabLst/>
              <a:defRPr/>
            </a:pPr>
            <a:endParaRPr lang="en-US" sz="1900" u="sng"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Guardianship still viewed as form of protection both for women and children – Bulgaria and Hungary;</a:t>
            </a:r>
          </a:p>
          <a:p>
            <a:pPr marL="0" indent="0">
              <a:buNone/>
              <a:defRPr/>
            </a:pPr>
            <a:endParaRPr lang="en-US" sz="1900" dirty="0">
              <a:solidFill>
                <a:srgbClr val="1F1F72"/>
              </a:solidFill>
              <a:latin typeface="Poppins" panose="00000500000000000000" pitchFamily="2" charset="-18"/>
              <a:cs typeface="Poppins" panose="00000500000000000000" pitchFamily="2" charset="-18"/>
            </a:endParaRPr>
          </a:p>
          <a:p>
            <a:pPr lvl="1">
              <a:defRPr/>
            </a:pPr>
            <a:r>
              <a:rPr lang="en-US" sz="1500" dirty="0">
                <a:solidFill>
                  <a:srgbClr val="1F1F72"/>
                </a:solidFill>
                <a:latin typeface="Poppins" panose="00000500000000000000" pitchFamily="2" charset="-18"/>
                <a:cs typeface="Poppins" panose="00000500000000000000" pitchFamily="2" charset="-18"/>
              </a:rPr>
              <a:t>“[After] he was discharged from the hospital, they put him under guardianship, his mother became the guardian, the one who neglected him. [He] remained in extreme dependency”. </a:t>
            </a:r>
          </a:p>
          <a:p>
            <a:pPr marL="457200" lvl="1" indent="0">
              <a:buNone/>
              <a:defRPr/>
            </a:pPr>
            <a:endParaRPr lang="en-US" sz="1500" dirty="0">
              <a:solidFill>
                <a:srgbClr val="1F1F72"/>
              </a:solidFill>
              <a:latin typeface="Poppins" panose="00000500000000000000" pitchFamily="2" charset="-18"/>
              <a:cs typeface="Poppins" panose="00000500000000000000" pitchFamily="2" charset="-18"/>
            </a:endParaRPr>
          </a:p>
          <a:p>
            <a:pPr lvl="2">
              <a:defRPr/>
            </a:pPr>
            <a:r>
              <a:rPr lang="en-US" sz="1100" dirty="0">
                <a:solidFill>
                  <a:srgbClr val="1F1F72"/>
                </a:solidFill>
                <a:latin typeface="Poppins" panose="00000500000000000000" pitchFamily="2" charset="-18"/>
                <a:cs typeface="Poppins" panose="00000500000000000000" pitchFamily="2" charset="-18"/>
              </a:rPr>
              <a:t>Bulgarian Support Worker</a:t>
            </a:r>
          </a:p>
          <a:p>
            <a:pPr marL="0" indent="0">
              <a:buNone/>
              <a:defRPr/>
            </a:pPr>
            <a:endParaRPr lang="en-US" sz="1900"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Justice and legal professionals prefer to communicate directly to guardian/family – Bulgaria, Hungary, Lithuania</a:t>
            </a:r>
          </a:p>
          <a:p>
            <a:pPr>
              <a:defRPr/>
            </a:pPr>
            <a:endParaRPr lang="en-US" sz="1900"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Rights in legal proceedings are limited:</a:t>
            </a:r>
          </a:p>
          <a:p>
            <a:pPr lvl="1">
              <a:defRPr/>
            </a:pPr>
            <a:r>
              <a:rPr lang="en-US" sz="1500" dirty="0">
                <a:solidFill>
                  <a:srgbClr val="1F1F72"/>
                </a:solidFill>
                <a:latin typeface="Poppins" panose="00000500000000000000" pitchFamily="2" charset="-18"/>
                <a:cs typeface="Poppins" panose="00000500000000000000" pitchFamily="2" charset="-18"/>
              </a:rPr>
              <a:t>Cannot make a complaint without guardian;</a:t>
            </a:r>
          </a:p>
          <a:p>
            <a:pPr lvl="1">
              <a:defRPr/>
            </a:pPr>
            <a:r>
              <a:rPr lang="en-US" sz="1500" dirty="0">
                <a:solidFill>
                  <a:srgbClr val="1F1F72"/>
                </a:solidFill>
                <a:latin typeface="Poppins" panose="00000500000000000000" pitchFamily="2" charset="-18"/>
                <a:cs typeface="Poppins" panose="00000500000000000000" pitchFamily="2" charset="-18"/>
              </a:rPr>
              <a:t>Cannot participate in proceedings autonomously – Slovakia</a:t>
            </a:r>
          </a:p>
          <a:p>
            <a:pPr lvl="1">
              <a:defRPr/>
            </a:pPr>
            <a:endParaRPr lang="en-US" sz="1500" dirty="0">
              <a:solidFill>
                <a:srgbClr val="1F1F72"/>
              </a:solidFill>
              <a:latin typeface="Poppins" panose="00000500000000000000" pitchFamily="2" charset="-18"/>
              <a:cs typeface="Poppins" panose="00000500000000000000" pitchFamily="2" charset="-1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900" dirty="0">
              <a:solidFill>
                <a:srgbClr val="1F1F72"/>
              </a:solidFill>
              <a:latin typeface="Poppins" panose="00000500000000000000" pitchFamily="2" charset="-18"/>
              <a:cs typeface="Poppins" panose="00000500000000000000" pitchFamily="2" charset="-18"/>
            </a:endParaRPr>
          </a:p>
        </p:txBody>
      </p:sp>
    </p:spTree>
    <p:extLst>
      <p:ext uri="{BB962C8B-B14F-4D97-AF65-F5344CB8AC3E}">
        <p14:creationId xmlns:p14="http://schemas.microsoft.com/office/powerpoint/2010/main" val="160423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C9636-EA14-4B51-BADA-55419F95CC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35F23C8-1999-A340-84C9-44A542557D1A}"/>
              </a:ext>
            </a:extLst>
          </p:cNvPr>
          <p:cNvSpPr/>
          <p:nvPr/>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BD732645-387F-FE64-8B85-ECE507DF36F3}"/>
              </a:ext>
            </a:extLst>
          </p:cNvPr>
          <p:cNvSpPr>
            <a:spLocks noGrp="1"/>
          </p:cNvSpPr>
          <p:nvPr>
            <p:ph type="title"/>
          </p:nvPr>
        </p:nvSpPr>
        <p:spPr>
          <a:xfrm>
            <a:off x="650193" y="245484"/>
            <a:ext cx="10515600" cy="1325563"/>
          </a:xfrm>
        </p:spPr>
        <p:txBody>
          <a:bodyPr/>
          <a:lstStyle/>
          <a:p>
            <a:r>
              <a:rPr lang="en-US" dirty="0">
                <a:solidFill>
                  <a:srgbClr val="1F1F72"/>
                </a:solidFill>
                <a:latin typeface="Poppins ExtraBold" panose="00000900000000000000" pitchFamily="2" charset="-18"/>
                <a:cs typeface="Poppins ExtraBold" panose="00000900000000000000" pitchFamily="2" charset="-18"/>
              </a:rPr>
              <a:t>Independent Living</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4F52E58A-90EF-3F48-D644-78C8080F0303}"/>
              </a:ext>
            </a:extLst>
          </p:cNvPr>
          <p:cNvSpPr>
            <a:spLocks noGrp="1"/>
          </p:cNvSpPr>
          <p:nvPr>
            <p:ph idx="1"/>
          </p:nvPr>
        </p:nvSpPr>
        <p:spPr>
          <a:xfrm>
            <a:off x="376015" y="1690688"/>
            <a:ext cx="6588807" cy="4735749"/>
          </a:xfrm>
        </p:spPr>
        <p:txBody>
          <a:bodyPr>
            <a:normAutofit/>
          </a:bodyPr>
          <a:lstStyle/>
          <a:p>
            <a:r>
              <a:rPr lang="en-US" sz="1600" dirty="0">
                <a:solidFill>
                  <a:srgbClr val="1F1F72"/>
                </a:solidFill>
                <a:latin typeface="Poppins" panose="00000500000000000000" pitchFamily="2" charset="-18"/>
                <a:cs typeface="Poppins" panose="00000500000000000000" pitchFamily="2" charset="-18"/>
              </a:rPr>
              <a:t>All persons with disabilities have the right to live in community and choose where they want to live, with whom and have access to a range of </a:t>
            </a:r>
            <a:r>
              <a:rPr lang="en-US" sz="1600" dirty="0" err="1">
                <a:solidFill>
                  <a:srgbClr val="1F1F72"/>
                </a:solidFill>
                <a:latin typeface="Poppins" panose="00000500000000000000" pitchFamily="2" charset="-18"/>
                <a:cs typeface="Poppins" panose="00000500000000000000" pitchFamily="2" charset="-18"/>
              </a:rPr>
              <a:t>of</a:t>
            </a:r>
            <a:r>
              <a:rPr lang="en-US" sz="1600" dirty="0">
                <a:solidFill>
                  <a:srgbClr val="1F1F72"/>
                </a:solidFill>
                <a:latin typeface="Poppins" panose="00000500000000000000" pitchFamily="2" charset="-18"/>
                <a:cs typeface="Poppins" panose="00000500000000000000" pitchFamily="2" charset="-18"/>
              </a:rPr>
              <a:t> in-home, residential and other community support services, including personal assistance necessary to support living and inclusion in the community</a:t>
            </a:r>
            <a:endParaRPr lang="en-US" sz="2000" dirty="0">
              <a:solidFill>
                <a:srgbClr val="1F1F72"/>
              </a:solidFill>
              <a:latin typeface="Poppins" panose="00000500000000000000" pitchFamily="2" charset="-18"/>
              <a:cs typeface="Poppins" panose="00000500000000000000" pitchFamily="2" charset="-18"/>
            </a:endParaRPr>
          </a:p>
          <a:p>
            <a:endParaRPr lang="en-US" sz="1600" dirty="0">
              <a:solidFill>
                <a:srgbClr val="1F1F72"/>
              </a:solidFill>
              <a:latin typeface="Poppins" panose="00000500000000000000" pitchFamily="2" charset="-18"/>
              <a:cs typeface="Poppins" panose="00000500000000000000" pitchFamily="2" charset="-18"/>
            </a:endParaRPr>
          </a:p>
          <a:p>
            <a:r>
              <a:rPr lang="en-US" sz="1600" dirty="0">
                <a:solidFill>
                  <a:srgbClr val="1F1F72"/>
                </a:solidFill>
                <a:latin typeface="Poppins" panose="00000500000000000000" pitchFamily="2" charset="-18"/>
                <a:cs typeface="Poppins" panose="00000500000000000000" pitchFamily="2" charset="-18"/>
              </a:rPr>
              <a:t>Institutionalization is discriminatory, leads to de facto denial of the legal capacity and constitutes detention and deprivation of liberty based on impairment;</a:t>
            </a:r>
          </a:p>
          <a:p>
            <a:endParaRPr lang="en-US" sz="1600" dirty="0">
              <a:solidFill>
                <a:srgbClr val="1F1F72"/>
              </a:solidFill>
              <a:latin typeface="Poppins" panose="00000500000000000000" pitchFamily="2" charset="-18"/>
              <a:cs typeface="Poppins" panose="00000500000000000000" pitchFamily="2" charset="-18"/>
            </a:endParaRPr>
          </a:p>
          <a:p>
            <a:r>
              <a:rPr lang="en-US" sz="1600" dirty="0">
                <a:solidFill>
                  <a:srgbClr val="1F1F72"/>
                </a:solidFill>
                <a:latin typeface="Poppins" panose="00000500000000000000" pitchFamily="2" charset="-18"/>
                <a:cs typeface="Poppins" panose="00000500000000000000" pitchFamily="2" charset="-18"/>
              </a:rPr>
              <a:t>Institutionalization contradicts the right of persons with disabilities to live independently and be included in the community. State-parties should abolish all forms of institutionalization and refrain from new placements;</a:t>
            </a:r>
          </a:p>
          <a:p>
            <a:pPr marL="0" indent="0">
              <a:buNone/>
            </a:pPr>
            <a:endParaRPr lang="en-US" sz="1600" dirty="0">
              <a:solidFill>
                <a:srgbClr val="1F1F72"/>
              </a:solidFill>
              <a:latin typeface="Poppins" panose="00000500000000000000" pitchFamily="2" charset="-18"/>
              <a:cs typeface="Poppins" panose="00000500000000000000" pitchFamily="2" charset="-18"/>
            </a:endParaRPr>
          </a:p>
          <a:p>
            <a:r>
              <a:rPr lang="en-US" sz="1600" dirty="0">
                <a:solidFill>
                  <a:srgbClr val="1F1F72"/>
                </a:solidFill>
                <a:latin typeface="Poppins" panose="00000500000000000000" pitchFamily="2" charset="-18"/>
                <a:cs typeface="Poppins" panose="00000500000000000000" pitchFamily="2" charset="-18"/>
              </a:rPr>
              <a:t>Deinstitutionalization is necessary to access justice;</a:t>
            </a:r>
          </a:p>
        </p:txBody>
      </p:sp>
    </p:spTree>
    <p:extLst>
      <p:ext uri="{BB962C8B-B14F-4D97-AF65-F5344CB8AC3E}">
        <p14:creationId xmlns:p14="http://schemas.microsoft.com/office/powerpoint/2010/main" val="3440193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6DF7E-C544-8810-E1B9-160A5D0A8476}"/>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EB5AB9D-8E60-2926-C8B6-B416050F945C}"/>
              </a:ext>
            </a:extLst>
          </p:cNvPr>
          <p:cNvSpPr/>
          <p:nvPr/>
        </p:nvSpPr>
        <p:spPr>
          <a:xfrm>
            <a:off x="0" y="-4764"/>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9A04A3B8-8724-B34E-A607-2256F665BB55}"/>
              </a:ext>
            </a:extLst>
          </p:cNvPr>
          <p:cNvSpPr>
            <a:spLocks noGrp="1"/>
          </p:cNvSpPr>
          <p:nvPr>
            <p:ph type="title"/>
          </p:nvPr>
        </p:nvSpPr>
        <p:spPr>
          <a:xfrm>
            <a:off x="930396" y="2940479"/>
            <a:ext cx="4346576" cy="1035659"/>
          </a:xfrm>
        </p:spPr>
        <p:txBody>
          <a:bodyPr>
            <a:normAutofit fontScale="90000"/>
          </a:bodyPr>
          <a:lstStyle/>
          <a:p>
            <a:r>
              <a:rPr lang="en-US" dirty="0">
                <a:solidFill>
                  <a:srgbClr val="1F1F72"/>
                </a:solidFill>
                <a:latin typeface="Poppins ExtraBold" panose="00000900000000000000" pitchFamily="2" charset="-18"/>
                <a:cs typeface="Poppins ExtraBold" panose="00000900000000000000" pitchFamily="2" charset="-18"/>
              </a:rPr>
              <a:t>How has the right to Independent Living been Respected? </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7E21828B-B88C-1E5E-2E59-614F87F5CE60}"/>
              </a:ext>
            </a:extLst>
          </p:cNvPr>
          <p:cNvSpPr>
            <a:spLocks noGrp="1"/>
          </p:cNvSpPr>
          <p:nvPr>
            <p:ph idx="1"/>
          </p:nvPr>
        </p:nvSpPr>
        <p:spPr>
          <a:xfrm>
            <a:off x="5026435" y="505190"/>
            <a:ext cx="7082053" cy="5838092"/>
          </a:xfrm>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Institutionalization remains an established practice in all 5 EU countries;</a:t>
            </a:r>
          </a:p>
          <a:p>
            <a:pPr marL="0" marR="0" lvl="0" indent="0" algn="l" defTabSz="914400" rtl="0" eaLnBrk="1" fontAlgn="auto" latinLnBrk="0" hangingPunct="1">
              <a:lnSpc>
                <a:spcPct val="90000"/>
              </a:lnSpc>
              <a:spcBef>
                <a:spcPts val="1000"/>
              </a:spcBef>
              <a:spcAft>
                <a:spcPts val="0"/>
              </a:spcAft>
              <a:buClrTx/>
              <a:buSzTx/>
              <a:buNone/>
              <a:tabLst/>
              <a:defRPr/>
            </a:pPr>
            <a:endParaRPr lang="en-US" sz="1900" u="sng"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Institutions, including small group homes, are viewed by professionals as form of protection both for women and children – Bulgaria, Lithuania, Hungary and Slovakia;</a:t>
            </a:r>
          </a:p>
          <a:p>
            <a:pPr>
              <a:defRPr/>
            </a:pPr>
            <a:endParaRPr lang="en-US" sz="1500"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Creates environment of dependency on guardians/institution personnel to access support – Bulgaria, Hungary, Slovakia;</a:t>
            </a:r>
          </a:p>
          <a:p>
            <a:pPr marL="0" indent="0">
              <a:buNone/>
              <a:defRPr/>
            </a:pPr>
            <a:endParaRPr lang="en-US" sz="1900" u="sng" dirty="0">
              <a:solidFill>
                <a:srgbClr val="1F1F72"/>
              </a:solidFill>
              <a:latin typeface="Poppins" panose="00000500000000000000" pitchFamily="2" charset="-18"/>
              <a:cs typeface="Poppins" panose="00000500000000000000" pitchFamily="2" charset="-18"/>
            </a:endParaRPr>
          </a:p>
          <a:p>
            <a:pPr lvl="1">
              <a:defRPr/>
            </a:pPr>
            <a:r>
              <a:rPr lang="en-US" sz="1500" i="1" dirty="0">
                <a:solidFill>
                  <a:srgbClr val="1F1F72"/>
                </a:solidFill>
                <a:latin typeface="Poppins" panose="00000500000000000000" pitchFamily="2" charset="-18"/>
                <a:cs typeface="Poppins" panose="00000500000000000000" pitchFamily="2" charset="-18"/>
              </a:rPr>
              <a:t>“It's a very strong dependency situation. They're more afraid of the uncertainty of, if I report and say I'm out of this family or I'm out of this institution, what's in store for me? Or they are afraid of retaliation. </a:t>
            </a:r>
          </a:p>
          <a:p>
            <a:pPr lvl="2">
              <a:defRPr/>
            </a:pPr>
            <a:r>
              <a:rPr lang="en-US" sz="1100" dirty="0">
                <a:solidFill>
                  <a:srgbClr val="1F1F72"/>
                </a:solidFill>
                <a:latin typeface="Poppins" panose="00000500000000000000" pitchFamily="2" charset="-18"/>
                <a:cs typeface="Poppins" panose="00000500000000000000" pitchFamily="2" charset="-18"/>
              </a:rPr>
              <a:t>Hungarian Special education teacher and researcher </a:t>
            </a:r>
          </a:p>
          <a:p>
            <a:pPr lvl="2">
              <a:defRPr/>
            </a:pPr>
            <a:endParaRPr lang="en-US" sz="1100" dirty="0">
              <a:solidFill>
                <a:srgbClr val="1F1F72"/>
              </a:solidFill>
              <a:latin typeface="Poppins" panose="00000500000000000000" pitchFamily="2" charset="-18"/>
              <a:cs typeface="Poppins" panose="00000500000000000000" pitchFamily="2" charset="-18"/>
            </a:endParaRPr>
          </a:p>
          <a:p>
            <a:pPr>
              <a:defRPr/>
            </a:pPr>
            <a:r>
              <a:rPr lang="en-US" sz="1900" dirty="0">
                <a:solidFill>
                  <a:srgbClr val="1F1F72"/>
                </a:solidFill>
                <a:latin typeface="Poppins" panose="00000500000000000000" pitchFamily="2" charset="-18"/>
                <a:cs typeface="Poppins" panose="00000500000000000000" pitchFamily="2" charset="-18"/>
              </a:rPr>
              <a:t>Self-monitoring is inadequate:</a:t>
            </a:r>
          </a:p>
          <a:p>
            <a:pPr lvl="1">
              <a:defRPr/>
            </a:pPr>
            <a:r>
              <a:rPr lang="en-GB" sz="1500" i="1" dirty="0">
                <a:solidFill>
                  <a:srgbClr val="1F1F72"/>
                </a:solidFill>
                <a:effectLst/>
                <a:latin typeface="FreeSans"/>
                <a:ea typeface="FreeSans"/>
              </a:rPr>
              <a:t>“[There is]... (…) cigarette-coffee bullying. [W]e try to make it work somehow but they can't defend themselves and we can't go to every client.”</a:t>
            </a:r>
            <a:r>
              <a:rPr lang="en-GB" sz="1500" dirty="0">
                <a:solidFill>
                  <a:srgbClr val="000000"/>
                </a:solidFill>
                <a:effectLst/>
                <a:latin typeface="FreeSans"/>
                <a:ea typeface="FreeSans"/>
              </a:rPr>
              <a:t> </a:t>
            </a:r>
          </a:p>
          <a:p>
            <a:pPr lvl="2">
              <a:defRPr/>
            </a:pPr>
            <a:r>
              <a:rPr lang="en-US" sz="1100" dirty="0">
                <a:solidFill>
                  <a:srgbClr val="1F1F72"/>
                </a:solidFill>
                <a:latin typeface="Poppins" panose="00000500000000000000" pitchFamily="2" charset="-18"/>
                <a:cs typeface="Poppins" panose="00000500000000000000" pitchFamily="2" charset="-18"/>
              </a:rPr>
              <a:t>Slovak employee in a residential institution</a:t>
            </a:r>
          </a:p>
          <a:p>
            <a:pPr lvl="2">
              <a:defRPr/>
            </a:pPr>
            <a:endParaRPr lang="en-US" sz="1100" dirty="0">
              <a:solidFill>
                <a:srgbClr val="1F1F72"/>
              </a:solidFill>
              <a:latin typeface="Poppins" panose="00000500000000000000" pitchFamily="2" charset="-18"/>
              <a:cs typeface="Poppins" panose="00000500000000000000" pitchFamily="2" charset="-18"/>
            </a:endParaRPr>
          </a:p>
          <a:p>
            <a:pPr lvl="1">
              <a:defRPr/>
            </a:pPr>
            <a:r>
              <a:rPr lang="en-US" sz="1500" dirty="0">
                <a:solidFill>
                  <a:srgbClr val="1F1F72"/>
                </a:solidFill>
                <a:latin typeface="Poppins" panose="00000500000000000000" pitchFamily="2" charset="-18"/>
                <a:cs typeface="Poppins" panose="00000500000000000000" pitchFamily="2" charset="-18"/>
              </a:rPr>
              <a:t>See ECHR </a:t>
            </a:r>
            <a:r>
              <a:rPr lang="en-US" sz="1500" dirty="0">
                <a:solidFill>
                  <a:srgbClr val="1F1F72"/>
                </a:solidFill>
                <a:latin typeface="Poppins" panose="00000500000000000000" pitchFamily="2" charset="-18"/>
                <a:cs typeface="Poppins" panose="00000500000000000000" pitchFamily="2" charset="-18"/>
                <a:hlinkClick r:id="rId3"/>
              </a:rPr>
              <a:t>Case of T.J v. Hungary (application no. 31970/20) </a:t>
            </a:r>
            <a:r>
              <a:rPr lang="en-US" sz="1500" dirty="0">
                <a:solidFill>
                  <a:srgbClr val="1F1F72"/>
                </a:solidFill>
                <a:latin typeface="Poppins" panose="00000500000000000000" pitchFamily="2" charset="-18"/>
                <a:cs typeface="Poppins" panose="00000500000000000000" pitchFamily="2" charset="-18"/>
              </a:rPr>
              <a:t>(2024) – the refusal of the state-imposed guardian to take any meaningful steps to address the horrific treatment that resulted in the death of Ms. T.J., a 45-year-old woman with an intellectual disability who was detained in the </a:t>
            </a:r>
            <a:r>
              <a:rPr lang="en-US" sz="1500" dirty="0" err="1">
                <a:solidFill>
                  <a:srgbClr val="1F1F72"/>
                </a:solidFill>
                <a:latin typeface="Poppins" panose="00000500000000000000" pitchFamily="2" charset="-18"/>
                <a:cs typeface="Poppins" panose="00000500000000000000" pitchFamily="2" charset="-18"/>
              </a:rPr>
              <a:t>Topház</a:t>
            </a:r>
            <a:r>
              <a:rPr lang="en-US" sz="1500" dirty="0">
                <a:solidFill>
                  <a:srgbClr val="1F1F72"/>
                </a:solidFill>
                <a:latin typeface="Poppins" panose="00000500000000000000" pitchFamily="2" charset="-18"/>
                <a:cs typeface="Poppins" panose="00000500000000000000" pitchFamily="2" charset="-18"/>
              </a:rPr>
              <a:t> institution since 1983;</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900" dirty="0">
              <a:solidFill>
                <a:srgbClr val="1F1F72"/>
              </a:solidFill>
              <a:latin typeface="Poppins" panose="00000500000000000000" pitchFamily="2" charset="-18"/>
              <a:cs typeface="Poppins" panose="00000500000000000000" pitchFamily="2" charset="-18"/>
            </a:endParaRPr>
          </a:p>
        </p:txBody>
      </p:sp>
    </p:spTree>
    <p:extLst>
      <p:ext uri="{BB962C8B-B14F-4D97-AF65-F5344CB8AC3E}">
        <p14:creationId xmlns:p14="http://schemas.microsoft.com/office/powerpoint/2010/main" val="1249177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D9E79F0-D728-562A-C819-37F1BE1519B1}"/>
              </a:ext>
            </a:extLst>
          </p:cNvPr>
          <p:cNvSpPr/>
          <p:nvPr/>
        </p:nvSpPr>
        <p:spPr>
          <a:xfrm>
            <a:off x="0" y="-4764"/>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u-HU"/>
          </a:p>
        </p:txBody>
      </p:sp>
      <p:sp>
        <p:nvSpPr>
          <p:cNvPr id="2" name="Title 1">
            <a:extLst>
              <a:ext uri="{FF2B5EF4-FFF2-40B4-BE49-F238E27FC236}">
                <a16:creationId xmlns:a16="http://schemas.microsoft.com/office/drawing/2014/main" id="{CB307FCF-8795-B3FF-581B-BB32F07147C9}"/>
              </a:ext>
            </a:extLst>
          </p:cNvPr>
          <p:cNvSpPr>
            <a:spLocks noGrp="1"/>
          </p:cNvSpPr>
          <p:nvPr>
            <p:ph type="title"/>
          </p:nvPr>
        </p:nvSpPr>
        <p:spPr>
          <a:xfrm>
            <a:off x="930396" y="2940479"/>
            <a:ext cx="4346576" cy="1035659"/>
          </a:xfrm>
        </p:spPr>
        <p:txBody>
          <a:bodyPr>
            <a:normAutofit/>
          </a:bodyPr>
          <a:lstStyle/>
          <a:p>
            <a:r>
              <a:rPr lang="en-US" dirty="0">
                <a:solidFill>
                  <a:srgbClr val="1F1F72"/>
                </a:solidFill>
                <a:latin typeface="Poppins ExtraBold" panose="00000900000000000000" pitchFamily="2" charset="-18"/>
                <a:cs typeface="Poppins ExtraBold" panose="00000900000000000000" pitchFamily="2" charset="-18"/>
              </a:rPr>
              <a:t>Procedural Accommodations</a:t>
            </a:r>
            <a:endParaRPr lang="hu-HU" dirty="0">
              <a:latin typeface="Poppins ExtraBold" panose="00000900000000000000" pitchFamily="2" charset="-18"/>
              <a:cs typeface="Poppins ExtraBold" panose="00000900000000000000" pitchFamily="2" charset="-18"/>
            </a:endParaRPr>
          </a:p>
        </p:txBody>
      </p:sp>
      <p:sp>
        <p:nvSpPr>
          <p:cNvPr id="3" name="Content Placeholder 2">
            <a:extLst>
              <a:ext uri="{FF2B5EF4-FFF2-40B4-BE49-F238E27FC236}">
                <a16:creationId xmlns:a16="http://schemas.microsoft.com/office/drawing/2014/main" id="{CEEA65A7-5D85-5AEC-F11D-DF3E67C47FC2}"/>
              </a:ext>
            </a:extLst>
          </p:cNvPr>
          <p:cNvSpPr>
            <a:spLocks noGrp="1"/>
          </p:cNvSpPr>
          <p:nvPr>
            <p:ph idx="1"/>
          </p:nvPr>
        </p:nvSpPr>
        <p:spPr>
          <a:xfrm>
            <a:off x="5183187" y="539263"/>
            <a:ext cx="6821243" cy="5838092"/>
          </a:xfrm>
        </p:spPr>
        <p:txBody>
          <a:bodyPr vert="horz" lIns="91440" tIns="45720" rIns="91440" bIns="45720" rtlCol="0" anchor="t">
            <a:normAutofit fontScale="850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900" u="sng" dirty="0">
                <a:solidFill>
                  <a:srgbClr val="1F1F72"/>
                </a:solidFill>
                <a:latin typeface="Poppins" panose="00000500000000000000" pitchFamily="2" charset="-18"/>
                <a:cs typeface="Poppins" panose="00000500000000000000" pitchFamily="2" charset="-18"/>
              </a:rPr>
              <a:t>Procedural Accommodations are individualized:</a:t>
            </a:r>
            <a:endParaRPr lang="en-US" sz="1900" dirty="0">
              <a:solidFill>
                <a:srgbClr val="1F1F72"/>
              </a:solidFill>
              <a:latin typeface="Poppins" panose="00000500000000000000" pitchFamily="2" charset="-18"/>
              <a:cs typeface="Poppins" panose="00000500000000000000" pitchFamily="2" charset="-18"/>
            </a:endParaRP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Well, they [the police investigators] asked me if understand and I said “yes” because I was embarrassed to say “no.” […] I was very nervous. […] I was not going to say anything” [if her therapist was not with her during the interrogations].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900" dirty="0">
              <a:solidFill>
                <a:srgbClr val="1F1F72"/>
              </a:solidFill>
              <a:latin typeface="Poppins" panose="00000500000000000000" pitchFamily="2" charset="-18"/>
              <a:cs typeface="Poppins" panose="00000500000000000000" pitchFamily="2" charset="-18"/>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Respectful Treatment and active listening:</a:t>
            </a:r>
          </a:p>
          <a:p>
            <a:pPr lvl="1">
              <a:spcBef>
                <a:spcPts val="1000"/>
              </a:spcBef>
              <a:defRPr/>
            </a:pPr>
            <a:r>
              <a:rPr lang="en-US" sz="1500" dirty="0">
                <a:solidFill>
                  <a:srgbClr val="1F1F72"/>
                </a:solidFill>
                <a:latin typeface="Poppins" panose="00000500000000000000" pitchFamily="2" charset="-18"/>
                <a:cs typeface="Poppins" panose="00000500000000000000" pitchFamily="2" charset="-18"/>
              </a:rPr>
              <a:t>“There have to be people who know how to listen and understand what humiliation is (...). Sometimes, (...) I wanted someone to (...) hug me, to give me a little comfort. I've never had that in my life. (...) The problem is knowing how to listen, knowing how to understand.”</a:t>
            </a:r>
          </a:p>
          <a:p>
            <a:pPr marL="0" marR="0" lvl="0" indent="0" algn="l" defTabSz="914400" rtl="0" eaLnBrk="1" fontAlgn="auto" latinLnBrk="0" hangingPunct="1">
              <a:lnSpc>
                <a:spcPct val="90000"/>
              </a:lnSpc>
              <a:spcBef>
                <a:spcPts val="1000"/>
              </a:spcBef>
              <a:spcAft>
                <a:spcPts val="0"/>
              </a:spcAft>
              <a:buClrTx/>
              <a:buSzTx/>
              <a:buNone/>
              <a:tabLst/>
              <a:defRPr/>
            </a:pPr>
            <a:endParaRPr lang="en-US" sz="1900" dirty="0">
              <a:solidFill>
                <a:srgbClr val="1F1F72"/>
              </a:solidFill>
              <a:latin typeface="Poppins" panose="00000500000000000000" pitchFamily="2" charset="-18"/>
              <a:cs typeface="Poppins" panose="00000500000000000000" pitchFamily="2" charset="-18"/>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Recommended</a:t>
            </a:r>
            <a:r>
              <a:rPr lang="en-US" sz="1900" u="sng" dirty="0">
                <a:solidFill>
                  <a:srgbClr val="1F1F72"/>
                </a:solidFill>
                <a:latin typeface="Poppins" panose="00000500000000000000" pitchFamily="2" charset="-18"/>
                <a:cs typeface="Poppins" panose="00000500000000000000" pitchFamily="2" charset="-18"/>
              </a:rPr>
              <a:t> by Women with Disabilities: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Use of intermediaries /communication facilitators (Piloted in Bulgaria, Spain, UK);</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Available information in easy to read formats or plain language (Spain, Portugal);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Avoid legal jargon and communicate in a manner easy to understand – adjusting questioning;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Accompanied by person or animal they trust;</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Give breaks and time;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1900" dirty="0">
                <a:solidFill>
                  <a:srgbClr val="1F1F72"/>
                </a:solidFill>
                <a:latin typeface="Poppins" panose="00000500000000000000" pitchFamily="2" charset="-18"/>
                <a:cs typeface="Poppins" panose="00000500000000000000" pitchFamily="2" charset="-18"/>
              </a:rPr>
              <a:t>Abolish guardianship schemes;</a:t>
            </a:r>
          </a:p>
          <a:p>
            <a:pPr lvl="2">
              <a:defRPr/>
            </a:pPr>
            <a:r>
              <a:rPr lang="en-US" sz="1900" dirty="0">
                <a:solidFill>
                  <a:srgbClr val="1F1F72"/>
                </a:solidFill>
                <a:latin typeface="Poppins"/>
                <a:cs typeface="Poppins"/>
              </a:rPr>
              <a:t>Accessible victim support, including personal assistance;</a:t>
            </a:r>
            <a:endParaRPr lang="en-US" sz="1900" dirty="0">
              <a:solidFill>
                <a:srgbClr val="1F1F72"/>
              </a:solidFill>
              <a:latin typeface="Poppins" panose="00000500000000000000" pitchFamily="2" charset="-18"/>
              <a:cs typeface="Poppins" panose="00000500000000000000" pitchFamily="2" charset="-18"/>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lang="en-US" sz="1900" dirty="0">
              <a:solidFill>
                <a:srgbClr val="1F1F72"/>
              </a:solidFill>
              <a:latin typeface="Poppins" panose="00000500000000000000" pitchFamily="2" charset="-18"/>
              <a:cs typeface="Poppins" panose="00000500000000000000" pitchFamily="2" charset="-18"/>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lang="en-US" sz="1900" dirty="0">
              <a:solidFill>
                <a:srgbClr val="1F1F72"/>
              </a:solidFill>
              <a:latin typeface="Poppins" panose="00000500000000000000" pitchFamily="2" charset="-18"/>
              <a:cs typeface="Poppins" panose="00000500000000000000" pitchFamily="2" charset="-18"/>
            </a:endParaRPr>
          </a:p>
          <a:p>
            <a:pPr marL="914400" marR="0" lvl="2" indent="0" algn="l" defTabSz="914400" rtl="0" eaLnBrk="1" fontAlgn="auto" latinLnBrk="0" hangingPunct="1">
              <a:lnSpc>
                <a:spcPct val="90000"/>
              </a:lnSpc>
              <a:spcBef>
                <a:spcPts val="500"/>
              </a:spcBef>
              <a:spcAft>
                <a:spcPts val="0"/>
              </a:spcAft>
              <a:buClrTx/>
              <a:buSzTx/>
              <a:buNone/>
              <a:tabLst/>
              <a:defRPr/>
            </a:pPr>
            <a:endParaRPr lang="en-US" sz="1900" dirty="0">
              <a:solidFill>
                <a:srgbClr val="1F1F72"/>
              </a:solidFill>
              <a:latin typeface="Poppins" panose="00000500000000000000" pitchFamily="2" charset="-18"/>
              <a:cs typeface="Poppins" panose="00000500000000000000" pitchFamily="2" charset="-18"/>
            </a:endParaRPr>
          </a:p>
        </p:txBody>
      </p:sp>
    </p:spTree>
    <p:extLst>
      <p:ext uri="{BB962C8B-B14F-4D97-AF65-F5344CB8AC3E}">
        <p14:creationId xmlns:p14="http://schemas.microsoft.com/office/powerpoint/2010/main" val="429086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37FFE0F-A9A5-CF7B-F5D0-0F26F5A03F3B}"/>
              </a:ext>
            </a:extLst>
          </p:cNvPr>
          <p:cNvSpPr/>
          <p:nvPr/>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a:t>Reach me at zsofia@validity.ngo if you have any questions.</a:t>
            </a:r>
            <a:endParaRPr lang="hu-HU"/>
          </a:p>
        </p:txBody>
      </p:sp>
      <p:sp>
        <p:nvSpPr>
          <p:cNvPr id="3" name="Content Placeholder 2">
            <a:extLst>
              <a:ext uri="{FF2B5EF4-FFF2-40B4-BE49-F238E27FC236}">
                <a16:creationId xmlns:a16="http://schemas.microsoft.com/office/drawing/2014/main" id="{923A890B-4E9F-5DAE-A11E-CEFEAE50002D}"/>
              </a:ext>
            </a:extLst>
          </p:cNvPr>
          <p:cNvSpPr>
            <a:spLocks noGrp="1"/>
          </p:cNvSpPr>
          <p:nvPr>
            <p:ph idx="1"/>
          </p:nvPr>
        </p:nvSpPr>
        <p:spPr>
          <a:xfrm>
            <a:off x="3034880" y="1854680"/>
            <a:ext cx="6056563" cy="1574320"/>
          </a:xfrm>
        </p:spPr>
        <p:txBody>
          <a:bodyPr>
            <a:noAutofit/>
          </a:bodyPr>
          <a:lstStyle/>
          <a:p>
            <a:pPr marL="0" indent="0" algn="ctr">
              <a:lnSpc>
                <a:spcPct val="120000"/>
              </a:lnSpc>
              <a:buNone/>
            </a:pPr>
            <a:r>
              <a:rPr lang="hu-HU" sz="7200" dirty="0">
                <a:solidFill>
                  <a:srgbClr val="1F1F72"/>
                </a:solidFill>
                <a:latin typeface="Poppins ExtraBold" panose="00000900000000000000" pitchFamily="2" charset="-18"/>
                <a:cs typeface="Poppins ExtraBold" panose="00000900000000000000" pitchFamily="2" charset="-18"/>
              </a:rPr>
              <a:t>Thank you!</a:t>
            </a:r>
          </a:p>
        </p:txBody>
      </p:sp>
      <p:pic>
        <p:nvPicPr>
          <p:cNvPr id="5" name="Picture 4" descr="A logo with blue letters&#10;&#10;Description automatically generated">
            <a:extLst>
              <a:ext uri="{FF2B5EF4-FFF2-40B4-BE49-F238E27FC236}">
                <a16:creationId xmlns:a16="http://schemas.microsoft.com/office/drawing/2014/main" id="{C66BED1F-3798-1229-90EB-077A1A20B0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27091" y="266844"/>
            <a:ext cx="3737811" cy="1177710"/>
          </a:xfrm>
          <a:prstGeom prst="rect">
            <a:avLst/>
          </a:prstGeom>
        </p:spPr>
      </p:pic>
      <p:sp>
        <p:nvSpPr>
          <p:cNvPr id="6" name="Content Placeholder 2">
            <a:extLst>
              <a:ext uri="{FF2B5EF4-FFF2-40B4-BE49-F238E27FC236}">
                <a16:creationId xmlns:a16="http://schemas.microsoft.com/office/drawing/2014/main" id="{0CAE1542-2DC3-E898-375A-9DE1D46BCD42}"/>
              </a:ext>
            </a:extLst>
          </p:cNvPr>
          <p:cNvSpPr txBox="1">
            <a:spLocks/>
          </p:cNvSpPr>
          <p:nvPr/>
        </p:nvSpPr>
        <p:spPr>
          <a:xfrm>
            <a:off x="4820404" y="6171356"/>
            <a:ext cx="2551183" cy="419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10000"/>
              </a:lnSpc>
              <a:buFont typeface="Arial" panose="020B0604020202020204" pitchFamily="34" charset="0"/>
              <a:buNone/>
            </a:pPr>
            <a:r>
              <a:rPr lang="hu-HU" sz="2000" dirty="0">
                <a:solidFill>
                  <a:srgbClr val="1F1F72"/>
                </a:solidFill>
                <a:latin typeface="Poppins" panose="00000500000000000000" pitchFamily="2" charset="-18"/>
                <a:cs typeface="Poppins" panose="00000500000000000000" pitchFamily="2" charset="-18"/>
              </a:rPr>
              <a:t>www.</a:t>
            </a:r>
            <a:r>
              <a:rPr lang="en-US" sz="2000" dirty="0" err="1">
                <a:solidFill>
                  <a:srgbClr val="1F1F72"/>
                </a:solidFill>
                <a:latin typeface="Poppins" panose="00000500000000000000" pitchFamily="2" charset="-18"/>
                <a:cs typeface="Poppins" panose="00000500000000000000" pitchFamily="2" charset="-18"/>
              </a:rPr>
              <a:t>validity.ngo</a:t>
            </a:r>
            <a:endParaRPr lang="hu-HU" sz="2000" dirty="0">
              <a:solidFill>
                <a:srgbClr val="1F1F72"/>
              </a:solidFill>
              <a:latin typeface="Poppins" panose="00000500000000000000" pitchFamily="2" charset="-18"/>
              <a:cs typeface="Poppins" panose="00000500000000000000" pitchFamily="2" charset="-18"/>
            </a:endParaRPr>
          </a:p>
        </p:txBody>
      </p:sp>
      <p:sp>
        <p:nvSpPr>
          <p:cNvPr id="2" name="TextBox 1">
            <a:extLst>
              <a:ext uri="{FF2B5EF4-FFF2-40B4-BE49-F238E27FC236}">
                <a16:creationId xmlns:a16="http://schemas.microsoft.com/office/drawing/2014/main" id="{E32FC2CC-1E3A-E087-73A7-BB362E492A0A}"/>
              </a:ext>
            </a:extLst>
          </p:cNvPr>
          <p:cNvSpPr txBox="1"/>
          <p:nvPr/>
        </p:nvSpPr>
        <p:spPr>
          <a:xfrm>
            <a:off x="4161421" y="3591781"/>
            <a:ext cx="3803479" cy="1938992"/>
          </a:xfrm>
          <a:prstGeom prst="rect">
            <a:avLst/>
          </a:prstGeom>
          <a:noFill/>
        </p:spPr>
        <p:txBody>
          <a:bodyPr wrap="square" rtlCol="0">
            <a:spAutoFit/>
          </a:bodyPr>
          <a:lstStyle/>
          <a:p>
            <a:pPr algn="ctr"/>
            <a:r>
              <a:rPr lang="pt-PT" sz="2400" dirty="0" err="1">
                <a:hlinkClick r:id="rId4"/>
              </a:rPr>
              <a:t>bruno@validity.ngo</a:t>
            </a:r>
            <a:endParaRPr lang="pt-PT" sz="2400" dirty="0"/>
          </a:p>
          <a:p>
            <a:pPr algn="ctr"/>
            <a:endParaRPr lang="pt-PT" sz="2400" dirty="0"/>
          </a:p>
          <a:p>
            <a:pPr algn="ctr"/>
            <a:r>
              <a:rPr lang="pt-PT" sz="2400" dirty="0"/>
              <a:t>DIS-CONNECTED Project Contact:</a:t>
            </a:r>
          </a:p>
          <a:p>
            <a:pPr algn="ctr"/>
            <a:r>
              <a:rPr lang="pt-PT" sz="2400" dirty="0" err="1">
                <a:hlinkClick r:id="rId5"/>
              </a:rPr>
              <a:t>zsofia@validity.ngo</a:t>
            </a:r>
            <a:r>
              <a:rPr lang="pt-PT" sz="2400" dirty="0"/>
              <a:t>  </a:t>
            </a:r>
            <a:endParaRPr lang="en-US" sz="2400" dirty="0"/>
          </a:p>
        </p:txBody>
      </p:sp>
    </p:spTree>
    <p:extLst>
      <p:ext uri="{BB962C8B-B14F-4D97-AF65-F5344CB8AC3E}">
        <p14:creationId xmlns:p14="http://schemas.microsoft.com/office/powerpoint/2010/main" val="317276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24966FEED2BC0E4A8B205266952AA691" ma:contentTypeVersion="19" ma:contentTypeDescription="Create a new document." ma:contentTypeScope="" ma:versionID="404f6ed16ae9c2f5241a4c1b3c0f006f">
  <xsd:schema xmlns:xsd="http://www.w3.org/2001/XMLSchema" xmlns:xs="http://www.w3.org/2001/XMLSchema" xmlns:p="http://schemas.microsoft.com/office/2006/metadata/properties" xmlns:ns2="135f0a40-a41e-4f35-9cd9-f96bef97fc61" xmlns:ns3="d84f543f-c299-4ad7-a877-a5495c8c7d57" targetNamespace="http://schemas.microsoft.com/office/2006/metadata/properties" ma:root="true" ma:fieldsID="c7c76f1bfd74550d9481520a078d4432" ns2:_="" ns3:_="">
    <xsd:import namespace="135f0a40-a41e-4f35-9cd9-f96bef97fc61"/>
    <xsd:import namespace="d84f543f-c299-4ad7-a877-a5495c8c7d5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2:SharedWithUsers" minOccurs="0"/>
                <xsd:element ref="ns2:SharedWithDetail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5f0a40-a41e-4f35-9cd9-f96bef97fc6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ce50c674-e03b-46ee-acf4-cb16a0fcb11b}" ma:internalName="TaxCatchAll" ma:showField="CatchAllData" ma:web="135f0a40-a41e-4f35-9cd9-f96bef97fc6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84f543f-c299-4ad7-a877-a5495c8c7d5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7912542-4a7e-41c2-b2b3-a117ce585e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_Flow_SignoffStatus" ma:index="29" nillable="true" ma:displayName="Sign-off status" ma:internalName="Sign_x002d_off_x0020_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135f0a40-a41e-4f35-9cd9-f96bef97fc61" xsi:nil="true"/>
    <lcf76f155ced4ddcb4097134ff3c332f xmlns="d84f543f-c299-4ad7-a877-a5495c8c7d57">
      <Terms xmlns="http://schemas.microsoft.com/office/infopath/2007/PartnerControls"/>
    </lcf76f155ced4ddcb4097134ff3c332f>
    <_Flow_SignoffStatus xmlns="d84f543f-c299-4ad7-a877-a5495c8c7d57" xsi:nil="true"/>
    <_dlc_DocId xmlns="135f0a40-a41e-4f35-9cd9-f96bef97fc61">6FC55VEKY67V-1659371838-60714</_dlc_DocId>
    <_dlc_DocIdUrl xmlns="135f0a40-a41e-4f35-9cd9-f96bef97fc61">
      <Url>https://mdacintl.sharepoint.com/sites/share/_layouts/15/DocIdRedir.aspx?ID=6FC55VEKY67V-1659371838-60714</Url>
      <Description>6FC55VEKY67V-1659371838-60714</Description>
    </_dlc_DocIdUrl>
  </documentManagement>
</p:properties>
</file>

<file path=customXml/itemProps1.xml><?xml version="1.0" encoding="utf-8"?>
<ds:datastoreItem xmlns:ds="http://schemas.openxmlformats.org/officeDocument/2006/customXml" ds:itemID="{3E7CD86D-0B8F-4F3C-906C-F82831D77CC8}">
  <ds:schemaRefs>
    <ds:schemaRef ds:uri="http://schemas.microsoft.com/sharepoint/events"/>
  </ds:schemaRefs>
</ds:datastoreItem>
</file>

<file path=customXml/itemProps2.xml><?xml version="1.0" encoding="utf-8"?>
<ds:datastoreItem xmlns:ds="http://schemas.openxmlformats.org/officeDocument/2006/customXml" ds:itemID="{028692C4-2817-4EF2-91A7-645314F574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5f0a40-a41e-4f35-9cd9-f96bef97fc61"/>
    <ds:schemaRef ds:uri="d84f543f-c299-4ad7-a877-a5495c8c7d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C0553C-233F-4830-B883-8A18CF7EAFCC}">
  <ds:schemaRefs>
    <ds:schemaRef ds:uri="http://schemas.microsoft.com/sharepoint/v3/contenttype/forms"/>
  </ds:schemaRefs>
</ds:datastoreItem>
</file>

<file path=customXml/itemProps4.xml><?xml version="1.0" encoding="utf-8"?>
<ds:datastoreItem xmlns:ds="http://schemas.openxmlformats.org/officeDocument/2006/customXml" ds:itemID="{512F03FD-17A0-4F04-9422-2517207822D8}">
  <ds:schemaRefs>
    <ds:schemaRef ds:uri="http://schemas.microsoft.com/office/2006/metadata/properties"/>
    <ds:schemaRef ds:uri="http://schemas.microsoft.com/office/infopath/2007/PartnerControls"/>
    <ds:schemaRef ds:uri="b8f99c06-dc64-4ad0-a4b1-77603161b6e0"/>
    <ds:schemaRef ds:uri="5c74cc21-4242-433d-b6f0-58e710af8af6"/>
    <ds:schemaRef ds:uri="ea4593b0-b67d-409e-98fe-3f5ea91d1925"/>
    <ds:schemaRef ds:uri="135f0a40-a41e-4f35-9cd9-f96bef97fc61"/>
    <ds:schemaRef ds:uri="d84f543f-c299-4ad7-a877-a5495c8c7d57"/>
  </ds:schemaRefs>
</ds:datastoreItem>
</file>

<file path=docProps/app.xml><?xml version="1.0" encoding="utf-8"?>
<Properties xmlns="http://schemas.openxmlformats.org/officeDocument/2006/extended-properties" xmlns:vt="http://schemas.openxmlformats.org/officeDocument/2006/docPropsVTypes">
  <TotalTime>1901</TotalTime>
  <Words>1217</Words>
  <Application>Microsoft Office PowerPoint</Application>
  <PresentationFormat>Widescreen</PresentationFormat>
  <Paragraphs>108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Conference: “Justice that Works: Leveraging Cooperation and Technology for Children, Disability Rights and Gender Equity”</vt:lpstr>
      <vt:lpstr>Access to Justice for Women with Disabilities </vt:lpstr>
      <vt:lpstr>Attitudinal and Barriers </vt:lpstr>
      <vt:lpstr>Legal Capacity</vt:lpstr>
      <vt:lpstr>How has Legal Capacity been Respected? </vt:lpstr>
      <vt:lpstr>Independent Living</vt:lpstr>
      <vt:lpstr>How has the right to Independent Living been Respected? </vt:lpstr>
      <vt:lpstr>Procedural Accommodations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TITLE  HERE</dc:title>
  <dc:creator>Enikő</dc:creator>
  <cp:lastModifiedBy>Bruno Monteiro</cp:lastModifiedBy>
  <cp:revision>47</cp:revision>
  <dcterms:created xsi:type="dcterms:W3CDTF">2023-11-01T06:20:29Z</dcterms:created>
  <dcterms:modified xsi:type="dcterms:W3CDTF">2024-11-21T07:43:05Z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0x01010024966FEED2BC0E4A8B205266952AA691</vt:lpwstr>
  </property>
  <property fmtid="{D5CDD505-2E9C-101B-9397-08002B2CF9AE}" pid="3" name="MediaServiceImageTags">
    <vt:lpwstr/>
  </property>
  <property fmtid="{D5CDD505-2E9C-101B-9397-08002B2CF9AE}" pid="4" name="_dlc_DocIdItemGuid">
    <vt:lpwstr>df95c3c9-1533-4137-bfb7-7ab09771f074</vt:lpwstr>
  </property>
</Properties>
</file>