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5.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drawing2.xml" ContentType="application/vnd.ms-office.drawingml.diagramDrawing+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0"/>
  </p:notesMasterIdLst>
  <p:handoutMasterIdLst>
    <p:handoutMasterId r:id="rId21"/>
  </p:handoutMasterIdLst>
  <p:sldIdLst>
    <p:sldId id="256" r:id="rId5"/>
    <p:sldId id="526" r:id="rId6"/>
    <p:sldId id="535" r:id="rId7"/>
    <p:sldId id="551" r:id="rId8"/>
    <p:sldId id="540" r:id="rId9"/>
    <p:sldId id="515" r:id="rId10"/>
    <p:sldId id="512" r:id="rId11"/>
    <p:sldId id="516" r:id="rId12"/>
    <p:sldId id="550" r:id="rId13"/>
    <p:sldId id="534" r:id="rId14"/>
    <p:sldId id="536" r:id="rId15"/>
    <p:sldId id="533" r:id="rId16"/>
    <p:sldId id="547" r:id="rId17"/>
    <p:sldId id="538" r:id="rId18"/>
    <p:sldId id="543"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84142" autoAdjust="0"/>
  </p:normalViewPr>
  <p:slideViewPr>
    <p:cSldViewPr snapToGrid="0">
      <p:cViewPr varScale="1">
        <p:scale>
          <a:sx n="73" d="100"/>
          <a:sy n="73" d="100"/>
        </p:scale>
        <p:origin x="187" y="58"/>
      </p:cViewPr>
      <p:guideLst>
        <p:guide pos="3840"/>
        <p:guide orient="horz" pos="2160"/>
      </p:guideLst>
    </p:cSldViewPr>
  </p:slideViewPr>
  <p:outlineViewPr>
    <p:cViewPr>
      <p:scale>
        <a:sx n="33" d="100"/>
        <a:sy n="33" d="100"/>
      </p:scale>
      <p:origin x="0" y="-442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CDE5F-6F69-4772-AADD-B577D808F88F}" type="doc">
      <dgm:prSet loTypeId="urn:microsoft.com/office/officeart/2005/8/layout/equation2" loCatId="process" qsTypeId="urn:microsoft.com/office/officeart/2005/8/quickstyle/simple1" qsCatId="simple" csTypeId="urn:microsoft.com/office/officeart/2005/8/colors/accent1_2" csCatId="accent1" phldr="1"/>
      <dgm:spPr/>
    </dgm:pt>
    <dgm:pt modelId="{9C51B714-D207-45B3-9B5D-2E7DA21AE896}">
      <dgm:prSet phldrT="[Text]"/>
      <dgm:spPr/>
      <dgm:t>
        <a:bodyPr/>
        <a:lstStyle/>
        <a:p>
          <a:r>
            <a:rPr lang="en-US" dirty="0" smtClean="0"/>
            <a:t>Rights</a:t>
          </a:r>
          <a:endParaRPr lang="en-US" dirty="0"/>
        </a:p>
      </dgm:t>
    </dgm:pt>
    <dgm:pt modelId="{323C398D-98F1-42E9-A770-B3D95F857565}" type="parTrans" cxnId="{6BC8C1C5-4DF9-4933-9EFC-C04972906B19}">
      <dgm:prSet/>
      <dgm:spPr/>
      <dgm:t>
        <a:bodyPr/>
        <a:lstStyle/>
        <a:p>
          <a:endParaRPr lang="en-US"/>
        </a:p>
      </dgm:t>
    </dgm:pt>
    <dgm:pt modelId="{195685CE-1DBC-4CFC-A881-EA2CFBDE80C3}" type="sibTrans" cxnId="{6BC8C1C5-4DF9-4933-9EFC-C04972906B19}">
      <dgm:prSet/>
      <dgm:spPr/>
      <dgm:t>
        <a:bodyPr/>
        <a:lstStyle/>
        <a:p>
          <a:endParaRPr lang="en-US"/>
        </a:p>
      </dgm:t>
    </dgm:pt>
    <dgm:pt modelId="{3BAAC3FD-CD70-4BC6-B967-9A88D29421A1}">
      <dgm:prSet phldrT="[Text]"/>
      <dgm:spPr/>
      <dgm:t>
        <a:bodyPr/>
        <a:lstStyle/>
        <a:p>
          <a:r>
            <a:rPr lang="en-US" dirty="0" smtClean="0"/>
            <a:t>Needs</a:t>
          </a:r>
          <a:endParaRPr lang="en-US" dirty="0"/>
        </a:p>
      </dgm:t>
    </dgm:pt>
    <dgm:pt modelId="{D2AA8438-4445-4044-A7E7-EA978182E6FD}" type="parTrans" cxnId="{642E2124-CD15-480D-9EB3-F85E60770CF9}">
      <dgm:prSet/>
      <dgm:spPr/>
      <dgm:t>
        <a:bodyPr/>
        <a:lstStyle/>
        <a:p>
          <a:endParaRPr lang="en-US"/>
        </a:p>
      </dgm:t>
    </dgm:pt>
    <dgm:pt modelId="{57E6B161-2F74-4B61-BE64-91746985E870}" type="sibTrans" cxnId="{642E2124-CD15-480D-9EB3-F85E60770CF9}">
      <dgm:prSet/>
      <dgm:spPr/>
      <dgm:t>
        <a:bodyPr/>
        <a:lstStyle/>
        <a:p>
          <a:endParaRPr lang="en-US"/>
        </a:p>
      </dgm:t>
    </dgm:pt>
    <dgm:pt modelId="{210764EB-51A0-4863-9F4C-EFF986CBE012}">
      <dgm:prSet phldrT="[Text]"/>
      <dgm:spPr/>
      <dgm:t>
        <a:bodyPr/>
        <a:lstStyle/>
        <a:p>
          <a:r>
            <a:rPr lang="en-US" dirty="0" smtClean="0"/>
            <a:t>Victim support </a:t>
          </a:r>
          <a:endParaRPr lang="en-US" dirty="0"/>
        </a:p>
      </dgm:t>
    </dgm:pt>
    <dgm:pt modelId="{FE30AA1E-7AF0-4763-9854-62E0DD532280}" type="parTrans" cxnId="{601DA203-C154-4823-81F9-70FCFC3EF7F1}">
      <dgm:prSet/>
      <dgm:spPr/>
      <dgm:t>
        <a:bodyPr/>
        <a:lstStyle/>
        <a:p>
          <a:endParaRPr lang="en-US"/>
        </a:p>
      </dgm:t>
    </dgm:pt>
    <dgm:pt modelId="{5EE9D6E4-D75F-44C4-A4D2-699880978DF3}" type="sibTrans" cxnId="{601DA203-C154-4823-81F9-70FCFC3EF7F1}">
      <dgm:prSet/>
      <dgm:spPr/>
      <dgm:t>
        <a:bodyPr/>
        <a:lstStyle/>
        <a:p>
          <a:endParaRPr lang="en-US"/>
        </a:p>
      </dgm:t>
    </dgm:pt>
    <dgm:pt modelId="{4887A2E6-9144-48FF-A614-7B8B2E3477E5}" type="pres">
      <dgm:prSet presAssocID="{817CDE5F-6F69-4772-AADD-B577D808F88F}" presName="Name0" presStyleCnt="0">
        <dgm:presLayoutVars>
          <dgm:dir/>
          <dgm:resizeHandles val="exact"/>
        </dgm:presLayoutVars>
      </dgm:prSet>
      <dgm:spPr/>
    </dgm:pt>
    <dgm:pt modelId="{14612614-E385-49AD-A48D-5DA2A4A410B6}" type="pres">
      <dgm:prSet presAssocID="{817CDE5F-6F69-4772-AADD-B577D808F88F}" presName="vNodes" presStyleCnt="0"/>
      <dgm:spPr/>
    </dgm:pt>
    <dgm:pt modelId="{1D7ECA3C-2815-4DB7-BD3F-EA963A316C6A}" type="pres">
      <dgm:prSet presAssocID="{9C51B714-D207-45B3-9B5D-2E7DA21AE896}" presName="node" presStyleLbl="node1" presStyleIdx="0" presStyleCnt="3">
        <dgm:presLayoutVars>
          <dgm:bulletEnabled val="1"/>
        </dgm:presLayoutVars>
      </dgm:prSet>
      <dgm:spPr/>
      <dgm:t>
        <a:bodyPr/>
        <a:lstStyle/>
        <a:p>
          <a:endParaRPr lang="en-US"/>
        </a:p>
      </dgm:t>
    </dgm:pt>
    <dgm:pt modelId="{8C0B32A5-3C7A-4920-B7DB-DE7455D429DB}" type="pres">
      <dgm:prSet presAssocID="{195685CE-1DBC-4CFC-A881-EA2CFBDE80C3}" presName="spacerT" presStyleCnt="0"/>
      <dgm:spPr/>
    </dgm:pt>
    <dgm:pt modelId="{93D07A9B-D8AC-4225-AE45-C88D7C1E7739}" type="pres">
      <dgm:prSet presAssocID="{195685CE-1DBC-4CFC-A881-EA2CFBDE80C3}" presName="sibTrans" presStyleLbl="sibTrans2D1" presStyleIdx="0" presStyleCnt="2"/>
      <dgm:spPr/>
    </dgm:pt>
    <dgm:pt modelId="{1E08C87D-F9D3-45BF-B321-D84E6D023500}" type="pres">
      <dgm:prSet presAssocID="{195685CE-1DBC-4CFC-A881-EA2CFBDE80C3}" presName="spacerB" presStyleCnt="0"/>
      <dgm:spPr/>
    </dgm:pt>
    <dgm:pt modelId="{33ED74DF-BF63-418C-9A1C-D7157FE57250}" type="pres">
      <dgm:prSet presAssocID="{3BAAC3FD-CD70-4BC6-B967-9A88D29421A1}" presName="node" presStyleLbl="node1" presStyleIdx="1" presStyleCnt="3">
        <dgm:presLayoutVars>
          <dgm:bulletEnabled val="1"/>
        </dgm:presLayoutVars>
      </dgm:prSet>
      <dgm:spPr/>
    </dgm:pt>
    <dgm:pt modelId="{26ED5114-48BF-421E-81A0-FCC285A20873}" type="pres">
      <dgm:prSet presAssocID="{817CDE5F-6F69-4772-AADD-B577D808F88F}" presName="sibTransLast" presStyleLbl="sibTrans2D1" presStyleIdx="1" presStyleCnt="2"/>
      <dgm:spPr/>
    </dgm:pt>
    <dgm:pt modelId="{B0F21FA8-C5E1-41E0-9D74-52E30C66BCE8}" type="pres">
      <dgm:prSet presAssocID="{817CDE5F-6F69-4772-AADD-B577D808F88F}" presName="connectorText" presStyleLbl="sibTrans2D1" presStyleIdx="1" presStyleCnt="2"/>
      <dgm:spPr/>
    </dgm:pt>
    <dgm:pt modelId="{A977DE2F-EBBC-4DD1-A40C-A50086BB1696}" type="pres">
      <dgm:prSet presAssocID="{817CDE5F-6F69-4772-AADD-B577D808F88F}" presName="lastNode" presStyleLbl="node1" presStyleIdx="2" presStyleCnt="3">
        <dgm:presLayoutVars>
          <dgm:bulletEnabled val="1"/>
        </dgm:presLayoutVars>
      </dgm:prSet>
      <dgm:spPr/>
    </dgm:pt>
  </dgm:ptLst>
  <dgm:cxnLst>
    <dgm:cxn modelId="{CEC3E781-A957-4708-A328-BAB68A65766C}" type="presOf" srcId="{817CDE5F-6F69-4772-AADD-B577D808F88F}" destId="{4887A2E6-9144-48FF-A614-7B8B2E3477E5}" srcOrd="0" destOrd="0" presId="urn:microsoft.com/office/officeart/2005/8/layout/equation2"/>
    <dgm:cxn modelId="{A8895FAC-9D01-40F4-AB37-BD9FA0589710}" type="presOf" srcId="{210764EB-51A0-4863-9F4C-EFF986CBE012}" destId="{A977DE2F-EBBC-4DD1-A40C-A50086BB1696}" srcOrd="0" destOrd="0" presId="urn:microsoft.com/office/officeart/2005/8/layout/equation2"/>
    <dgm:cxn modelId="{01E1EA09-A160-4E10-BD7B-33FF7F83C04E}" type="presOf" srcId="{57E6B161-2F74-4B61-BE64-91746985E870}" destId="{B0F21FA8-C5E1-41E0-9D74-52E30C66BCE8}" srcOrd="1" destOrd="0" presId="urn:microsoft.com/office/officeart/2005/8/layout/equation2"/>
    <dgm:cxn modelId="{6BC8C1C5-4DF9-4933-9EFC-C04972906B19}" srcId="{817CDE5F-6F69-4772-AADD-B577D808F88F}" destId="{9C51B714-D207-45B3-9B5D-2E7DA21AE896}" srcOrd="0" destOrd="0" parTransId="{323C398D-98F1-42E9-A770-B3D95F857565}" sibTransId="{195685CE-1DBC-4CFC-A881-EA2CFBDE80C3}"/>
    <dgm:cxn modelId="{601DA203-C154-4823-81F9-70FCFC3EF7F1}" srcId="{817CDE5F-6F69-4772-AADD-B577D808F88F}" destId="{210764EB-51A0-4863-9F4C-EFF986CBE012}" srcOrd="2" destOrd="0" parTransId="{FE30AA1E-7AF0-4763-9854-62E0DD532280}" sibTransId="{5EE9D6E4-D75F-44C4-A4D2-699880978DF3}"/>
    <dgm:cxn modelId="{A9C793E6-526D-4034-A320-B07C7A5A0514}" type="presOf" srcId="{57E6B161-2F74-4B61-BE64-91746985E870}" destId="{26ED5114-48BF-421E-81A0-FCC285A20873}" srcOrd="0" destOrd="0" presId="urn:microsoft.com/office/officeart/2005/8/layout/equation2"/>
    <dgm:cxn modelId="{123DD181-E4A9-4079-BAC3-7160FCC30A52}" type="presOf" srcId="{3BAAC3FD-CD70-4BC6-B967-9A88D29421A1}" destId="{33ED74DF-BF63-418C-9A1C-D7157FE57250}" srcOrd="0" destOrd="0" presId="urn:microsoft.com/office/officeart/2005/8/layout/equation2"/>
    <dgm:cxn modelId="{14A96FA5-6275-4FD2-90A3-33D27BC6256E}" type="presOf" srcId="{9C51B714-D207-45B3-9B5D-2E7DA21AE896}" destId="{1D7ECA3C-2815-4DB7-BD3F-EA963A316C6A}" srcOrd="0" destOrd="0" presId="urn:microsoft.com/office/officeart/2005/8/layout/equation2"/>
    <dgm:cxn modelId="{76C257F2-E3CA-41D3-A907-52D26C9C3AE6}" type="presOf" srcId="{195685CE-1DBC-4CFC-A881-EA2CFBDE80C3}" destId="{93D07A9B-D8AC-4225-AE45-C88D7C1E7739}" srcOrd="0" destOrd="0" presId="urn:microsoft.com/office/officeart/2005/8/layout/equation2"/>
    <dgm:cxn modelId="{642E2124-CD15-480D-9EB3-F85E60770CF9}" srcId="{817CDE5F-6F69-4772-AADD-B577D808F88F}" destId="{3BAAC3FD-CD70-4BC6-B967-9A88D29421A1}" srcOrd="1" destOrd="0" parTransId="{D2AA8438-4445-4044-A7E7-EA978182E6FD}" sibTransId="{57E6B161-2F74-4B61-BE64-91746985E870}"/>
    <dgm:cxn modelId="{07742D8C-7DEE-4350-B651-9E8B04F9E160}" type="presParOf" srcId="{4887A2E6-9144-48FF-A614-7B8B2E3477E5}" destId="{14612614-E385-49AD-A48D-5DA2A4A410B6}" srcOrd="0" destOrd="0" presId="urn:microsoft.com/office/officeart/2005/8/layout/equation2"/>
    <dgm:cxn modelId="{7E47BC85-7774-49DC-AF96-055DA37195BE}" type="presParOf" srcId="{14612614-E385-49AD-A48D-5DA2A4A410B6}" destId="{1D7ECA3C-2815-4DB7-BD3F-EA963A316C6A}" srcOrd="0" destOrd="0" presId="urn:microsoft.com/office/officeart/2005/8/layout/equation2"/>
    <dgm:cxn modelId="{0934D565-18E4-4DC4-BBFD-DD1E6FDFC4B3}" type="presParOf" srcId="{14612614-E385-49AD-A48D-5DA2A4A410B6}" destId="{8C0B32A5-3C7A-4920-B7DB-DE7455D429DB}" srcOrd="1" destOrd="0" presId="urn:microsoft.com/office/officeart/2005/8/layout/equation2"/>
    <dgm:cxn modelId="{17FC6FB3-4A3F-4713-B7D1-1079EB4AA5BF}" type="presParOf" srcId="{14612614-E385-49AD-A48D-5DA2A4A410B6}" destId="{93D07A9B-D8AC-4225-AE45-C88D7C1E7739}" srcOrd="2" destOrd="0" presId="urn:microsoft.com/office/officeart/2005/8/layout/equation2"/>
    <dgm:cxn modelId="{61D02871-8DC3-42BE-9C34-5B5745C7B99F}" type="presParOf" srcId="{14612614-E385-49AD-A48D-5DA2A4A410B6}" destId="{1E08C87D-F9D3-45BF-B321-D84E6D023500}" srcOrd="3" destOrd="0" presId="urn:microsoft.com/office/officeart/2005/8/layout/equation2"/>
    <dgm:cxn modelId="{697E83A0-A2E0-4204-94BD-D01799BEFFB8}" type="presParOf" srcId="{14612614-E385-49AD-A48D-5DA2A4A410B6}" destId="{33ED74DF-BF63-418C-9A1C-D7157FE57250}" srcOrd="4" destOrd="0" presId="urn:microsoft.com/office/officeart/2005/8/layout/equation2"/>
    <dgm:cxn modelId="{1A7728BE-11B3-4355-8947-66F8CD4FCC82}" type="presParOf" srcId="{4887A2E6-9144-48FF-A614-7B8B2E3477E5}" destId="{26ED5114-48BF-421E-81A0-FCC285A20873}" srcOrd="1" destOrd="0" presId="urn:microsoft.com/office/officeart/2005/8/layout/equation2"/>
    <dgm:cxn modelId="{2524B2A9-1A98-46AA-A568-C3F610331906}" type="presParOf" srcId="{26ED5114-48BF-421E-81A0-FCC285A20873}" destId="{B0F21FA8-C5E1-41E0-9D74-52E30C66BCE8}" srcOrd="0" destOrd="0" presId="urn:microsoft.com/office/officeart/2005/8/layout/equation2"/>
    <dgm:cxn modelId="{E38678D7-A7A8-46E3-9651-B1699ACCB26B}" type="presParOf" srcId="{4887A2E6-9144-48FF-A614-7B8B2E3477E5}" destId="{A977DE2F-EBBC-4DD1-A40C-A50086BB169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2C013-E7C5-4C7A-8720-3D227420E209}" type="doc">
      <dgm:prSet loTypeId="urn:microsoft.com/office/officeart/2005/8/layout/pyramid1" loCatId="pyramid" qsTypeId="urn:microsoft.com/office/officeart/2005/8/quickstyle/simple1" qsCatId="simple" csTypeId="urn:microsoft.com/office/officeart/2005/8/colors/colorful2" csCatId="colorful" phldr="1"/>
      <dgm:spPr/>
    </dgm:pt>
    <dgm:pt modelId="{DDD45666-4683-4978-8329-9DA2F670264A}">
      <dgm:prSet phldrT="[Text]" custT="1"/>
      <dgm:spPr/>
      <dgm:t>
        <a:bodyPr/>
        <a:lstStyle/>
        <a:p>
          <a:endParaRPr lang="en-US" sz="1200" dirty="0" smtClean="0"/>
        </a:p>
        <a:p>
          <a:endParaRPr lang="en-US" sz="1800" dirty="0" smtClean="0"/>
        </a:p>
        <a:p>
          <a:r>
            <a:rPr lang="en-US" sz="1800" dirty="0" smtClean="0"/>
            <a:t>Individual</a:t>
          </a:r>
        </a:p>
        <a:p>
          <a:r>
            <a:rPr lang="en-US" sz="1800" dirty="0" smtClean="0"/>
            <a:t>needs</a:t>
          </a:r>
          <a:endParaRPr lang="en-US" sz="1800" dirty="0"/>
        </a:p>
      </dgm:t>
    </dgm:pt>
    <dgm:pt modelId="{3AC61FEB-17B6-4EA6-8D82-CAFA649E2B2E}" type="parTrans" cxnId="{923A7220-B53E-42D1-94B5-2CE3C959DB4C}">
      <dgm:prSet/>
      <dgm:spPr/>
      <dgm:t>
        <a:bodyPr/>
        <a:lstStyle/>
        <a:p>
          <a:endParaRPr lang="en-US"/>
        </a:p>
      </dgm:t>
    </dgm:pt>
    <dgm:pt modelId="{8751EAC9-E121-472D-BE82-68489466DDDA}" type="sibTrans" cxnId="{923A7220-B53E-42D1-94B5-2CE3C959DB4C}">
      <dgm:prSet/>
      <dgm:spPr/>
      <dgm:t>
        <a:bodyPr/>
        <a:lstStyle/>
        <a:p>
          <a:endParaRPr lang="en-US"/>
        </a:p>
      </dgm:t>
    </dgm:pt>
    <dgm:pt modelId="{A9BCFDA5-211A-4CC4-9E65-5A9C3A7FC504}">
      <dgm:prSet phldrT="[Text]" custT="1"/>
      <dgm:spPr/>
      <dgm:t>
        <a:bodyPr/>
        <a:lstStyle/>
        <a:p>
          <a:r>
            <a:rPr lang="en-US" sz="1800" dirty="0" smtClean="0"/>
            <a:t>Needs of victims with disabilities</a:t>
          </a:r>
          <a:endParaRPr lang="en-US" sz="1800" dirty="0"/>
        </a:p>
      </dgm:t>
    </dgm:pt>
    <dgm:pt modelId="{C89083BB-9A79-4DE8-A4B8-4A1552FD7FA6}" type="parTrans" cxnId="{F6049B9F-39D9-4BD6-908D-D50473A481E9}">
      <dgm:prSet/>
      <dgm:spPr/>
      <dgm:t>
        <a:bodyPr/>
        <a:lstStyle/>
        <a:p>
          <a:endParaRPr lang="en-US"/>
        </a:p>
      </dgm:t>
    </dgm:pt>
    <dgm:pt modelId="{50FD24D9-BAFD-4ECF-ACB3-C7677A02E118}" type="sibTrans" cxnId="{F6049B9F-39D9-4BD6-908D-D50473A481E9}">
      <dgm:prSet/>
      <dgm:spPr/>
      <dgm:t>
        <a:bodyPr/>
        <a:lstStyle/>
        <a:p>
          <a:endParaRPr lang="en-US"/>
        </a:p>
      </dgm:t>
    </dgm:pt>
    <dgm:pt modelId="{7F28BDDD-19BE-4643-94AC-40A0533A2270}">
      <dgm:prSet phldrT="[Text]" custT="1"/>
      <dgm:spPr/>
      <dgm:t>
        <a:bodyPr/>
        <a:lstStyle/>
        <a:p>
          <a:endParaRPr lang="en-US" sz="1800" dirty="0" smtClean="0"/>
        </a:p>
        <a:p>
          <a:r>
            <a:rPr lang="en-US" sz="1800" dirty="0" smtClean="0"/>
            <a:t>Needs of all victims</a:t>
          </a:r>
          <a:r>
            <a:rPr lang="en-US" sz="2500" dirty="0" smtClean="0"/>
            <a:t> </a:t>
          </a:r>
        </a:p>
        <a:p>
          <a:endParaRPr lang="en-US" sz="2500" dirty="0"/>
        </a:p>
      </dgm:t>
    </dgm:pt>
    <dgm:pt modelId="{FBC0CB31-ECDF-4F6F-9E88-96B7A5D31B58}" type="parTrans" cxnId="{6B299CA6-C753-4718-8097-A8881594DC4F}">
      <dgm:prSet/>
      <dgm:spPr/>
      <dgm:t>
        <a:bodyPr/>
        <a:lstStyle/>
        <a:p>
          <a:endParaRPr lang="en-US"/>
        </a:p>
      </dgm:t>
    </dgm:pt>
    <dgm:pt modelId="{8FD2381D-7403-4A53-AF2A-3838EF24C1BA}" type="sibTrans" cxnId="{6B299CA6-C753-4718-8097-A8881594DC4F}">
      <dgm:prSet/>
      <dgm:spPr/>
      <dgm:t>
        <a:bodyPr/>
        <a:lstStyle/>
        <a:p>
          <a:endParaRPr lang="en-US"/>
        </a:p>
      </dgm:t>
    </dgm:pt>
    <dgm:pt modelId="{58049836-167B-4F02-8DC0-C76006FD7683}" type="pres">
      <dgm:prSet presAssocID="{C802C013-E7C5-4C7A-8720-3D227420E209}" presName="Name0" presStyleCnt="0">
        <dgm:presLayoutVars>
          <dgm:dir/>
          <dgm:animLvl val="lvl"/>
          <dgm:resizeHandles val="exact"/>
        </dgm:presLayoutVars>
      </dgm:prSet>
      <dgm:spPr/>
    </dgm:pt>
    <dgm:pt modelId="{A849F2A5-50CE-4A0E-9587-7A0F68DD3477}" type="pres">
      <dgm:prSet presAssocID="{DDD45666-4683-4978-8329-9DA2F670264A}" presName="Name8" presStyleCnt="0"/>
      <dgm:spPr/>
    </dgm:pt>
    <dgm:pt modelId="{9C1278D4-C7A7-4F2F-BB49-A262889B99B0}" type="pres">
      <dgm:prSet presAssocID="{DDD45666-4683-4978-8329-9DA2F670264A}" presName="level" presStyleLbl="node1" presStyleIdx="0" presStyleCnt="3">
        <dgm:presLayoutVars>
          <dgm:chMax val="1"/>
          <dgm:bulletEnabled val="1"/>
        </dgm:presLayoutVars>
      </dgm:prSet>
      <dgm:spPr/>
      <dgm:t>
        <a:bodyPr/>
        <a:lstStyle/>
        <a:p>
          <a:endParaRPr lang="en-US"/>
        </a:p>
      </dgm:t>
    </dgm:pt>
    <dgm:pt modelId="{B0EA41D4-7DBB-47C5-879A-E437B8508A59}" type="pres">
      <dgm:prSet presAssocID="{DDD45666-4683-4978-8329-9DA2F670264A}" presName="levelTx" presStyleLbl="revTx" presStyleIdx="0" presStyleCnt="0">
        <dgm:presLayoutVars>
          <dgm:chMax val="1"/>
          <dgm:bulletEnabled val="1"/>
        </dgm:presLayoutVars>
      </dgm:prSet>
      <dgm:spPr/>
      <dgm:t>
        <a:bodyPr/>
        <a:lstStyle/>
        <a:p>
          <a:endParaRPr lang="en-US"/>
        </a:p>
      </dgm:t>
    </dgm:pt>
    <dgm:pt modelId="{4A66BDEC-DCBF-4650-AAFA-68A475880864}" type="pres">
      <dgm:prSet presAssocID="{A9BCFDA5-211A-4CC4-9E65-5A9C3A7FC504}" presName="Name8" presStyleCnt="0"/>
      <dgm:spPr/>
    </dgm:pt>
    <dgm:pt modelId="{AC1A9D31-C51C-4973-BB09-03C31FD9BF6A}" type="pres">
      <dgm:prSet presAssocID="{A9BCFDA5-211A-4CC4-9E65-5A9C3A7FC504}" presName="level" presStyleLbl="node1" presStyleIdx="1" presStyleCnt="3">
        <dgm:presLayoutVars>
          <dgm:chMax val="1"/>
          <dgm:bulletEnabled val="1"/>
        </dgm:presLayoutVars>
      </dgm:prSet>
      <dgm:spPr/>
      <dgm:t>
        <a:bodyPr/>
        <a:lstStyle/>
        <a:p>
          <a:endParaRPr lang="en-US"/>
        </a:p>
      </dgm:t>
    </dgm:pt>
    <dgm:pt modelId="{71B4EB5F-9D59-45B1-8B82-C4ECD99B93B1}" type="pres">
      <dgm:prSet presAssocID="{A9BCFDA5-211A-4CC4-9E65-5A9C3A7FC504}" presName="levelTx" presStyleLbl="revTx" presStyleIdx="0" presStyleCnt="0">
        <dgm:presLayoutVars>
          <dgm:chMax val="1"/>
          <dgm:bulletEnabled val="1"/>
        </dgm:presLayoutVars>
      </dgm:prSet>
      <dgm:spPr/>
      <dgm:t>
        <a:bodyPr/>
        <a:lstStyle/>
        <a:p>
          <a:endParaRPr lang="en-US"/>
        </a:p>
      </dgm:t>
    </dgm:pt>
    <dgm:pt modelId="{6222F9D2-0A29-4CFB-9BFC-D346461E75C8}" type="pres">
      <dgm:prSet presAssocID="{7F28BDDD-19BE-4643-94AC-40A0533A2270}" presName="Name8" presStyleCnt="0"/>
      <dgm:spPr/>
    </dgm:pt>
    <dgm:pt modelId="{C13C5369-6475-4539-881D-84ADEF1E9631}" type="pres">
      <dgm:prSet presAssocID="{7F28BDDD-19BE-4643-94AC-40A0533A2270}" presName="level" presStyleLbl="node1" presStyleIdx="2" presStyleCnt="3">
        <dgm:presLayoutVars>
          <dgm:chMax val="1"/>
          <dgm:bulletEnabled val="1"/>
        </dgm:presLayoutVars>
      </dgm:prSet>
      <dgm:spPr/>
      <dgm:t>
        <a:bodyPr/>
        <a:lstStyle/>
        <a:p>
          <a:endParaRPr lang="en-US"/>
        </a:p>
      </dgm:t>
    </dgm:pt>
    <dgm:pt modelId="{538089B2-3D0B-4998-8D95-C36CA747F34B}" type="pres">
      <dgm:prSet presAssocID="{7F28BDDD-19BE-4643-94AC-40A0533A2270}" presName="levelTx" presStyleLbl="revTx" presStyleIdx="0" presStyleCnt="0">
        <dgm:presLayoutVars>
          <dgm:chMax val="1"/>
          <dgm:bulletEnabled val="1"/>
        </dgm:presLayoutVars>
      </dgm:prSet>
      <dgm:spPr/>
      <dgm:t>
        <a:bodyPr/>
        <a:lstStyle/>
        <a:p>
          <a:endParaRPr lang="en-US"/>
        </a:p>
      </dgm:t>
    </dgm:pt>
  </dgm:ptLst>
  <dgm:cxnLst>
    <dgm:cxn modelId="{31CDFA1E-0080-4C35-A730-02146EE647AA}" type="presOf" srcId="{A9BCFDA5-211A-4CC4-9E65-5A9C3A7FC504}" destId="{71B4EB5F-9D59-45B1-8B82-C4ECD99B93B1}" srcOrd="1" destOrd="0" presId="urn:microsoft.com/office/officeart/2005/8/layout/pyramid1"/>
    <dgm:cxn modelId="{1BBD2489-E2EE-411F-8AC6-5AFB8BCE1430}" type="presOf" srcId="{DDD45666-4683-4978-8329-9DA2F670264A}" destId="{B0EA41D4-7DBB-47C5-879A-E437B8508A59}" srcOrd="1" destOrd="0" presId="urn:microsoft.com/office/officeart/2005/8/layout/pyramid1"/>
    <dgm:cxn modelId="{A17D222A-818A-47FE-B255-03685991357D}" type="presOf" srcId="{C802C013-E7C5-4C7A-8720-3D227420E209}" destId="{58049836-167B-4F02-8DC0-C76006FD7683}" srcOrd="0" destOrd="0" presId="urn:microsoft.com/office/officeart/2005/8/layout/pyramid1"/>
    <dgm:cxn modelId="{F6049B9F-39D9-4BD6-908D-D50473A481E9}" srcId="{C802C013-E7C5-4C7A-8720-3D227420E209}" destId="{A9BCFDA5-211A-4CC4-9E65-5A9C3A7FC504}" srcOrd="1" destOrd="0" parTransId="{C89083BB-9A79-4DE8-A4B8-4A1552FD7FA6}" sibTransId="{50FD24D9-BAFD-4ECF-ACB3-C7677A02E118}"/>
    <dgm:cxn modelId="{9AF37675-1EF8-40C7-8A53-FC611353D8C3}" type="presOf" srcId="{A9BCFDA5-211A-4CC4-9E65-5A9C3A7FC504}" destId="{AC1A9D31-C51C-4973-BB09-03C31FD9BF6A}" srcOrd="0" destOrd="0" presId="urn:microsoft.com/office/officeart/2005/8/layout/pyramid1"/>
    <dgm:cxn modelId="{664AD5BC-E2DD-4834-97DF-F6CB1EBD2F05}" type="presOf" srcId="{DDD45666-4683-4978-8329-9DA2F670264A}" destId="{9C1278D4-C7A7-4F2F-BB49-A262889B99B0}" srcOrd="0" destOrd="0" presId="urn:microsoft.com/office/officeart/2005/8/layout/pyramid1"/>
    <dgm:cxn modelId="{6B299CA6-C753-4718-8097-A8881594DC4F}" srcId="{C802C013-E7C5-4C7A-8720-3D227420E209}" destId="{7F28BDDD-19BE-4643-94AC-40A0533A2270}" srcOrd="2" destOrd="0" parTransId="{FBC0CB31-ECDF-4F6F-9E88-96B7A5D31B58}" sibTransId="{8FD2381D-7403-4A53-AF2A-3838EF24C1BA}"/>
    <dgm:cxn modelId="{923A7220-B53E-42D1-94B5-2CE3C959DB4C}" srcId="{C802C013-E7C5-4C7A-8720-3D227420E209}" destId="{DDD45666-4683-4978-8329-9DA2F670264A}" srcOrd="0" destOrd="0" parTransId="{3AC61FEB-17B6-4EA6-8D82-CAFA649E2B2E}" sibTransId="{8751EAC9-E121-472D-BE82-68489466DDDA}"/>
    <dgm:cxn modelId="{B36F81F3-7DE6-4AEF-A187-6F06AEBEB1DD}" type="presOf" srcId="{7F28BDDD-19BE-4643-94AC-40A0533A2270}" destId="{C13C5369-6475-4539-881D-84ADEF1E9631}" srcOrd="0" destOrd="0" presId="urn:microsoft.com/office/officeart/2005/8/layout/pyramid1"/>
    <dgm:cxn modelId="{01BB0753-A9CB-4B0A-B578-CFF8AC6E54B5}" type="presOf" srcId="{7F28BDDD-19BE-4643-94AC-40A0533A2270}" destId="{538089B2-3D0B-4998-8D95-C36CA747F34B}" srcOrd="1" destOrd="0" presId="urn:microsoft.com/office/officeart/2005/8/layout/pyramid1"/>
    <dgm:cxn modelId="{E05DAB20-A541-43C3-9759-86B476AB1587}" type="presParOf" srcId="{58049836-167B-4F02-8DC0-C76006FD7683}" destId="{A849F2A5-50CE-4A0E-9587-7A0F68DD3477}" srcOrd="0" destOrd="0" presId="urn:microsoft.com/office/officeart/2005/8/layout/pyramid1"/>
    <dgm:cxn modelId="{172F6AE3-811A-4C49-9B2D-07E3F13030C2}" type="presParOf" srcId="{A849F2A5-50CE-4A0E-9587-7A0F68DD3477}" destId="{9C1278D4-C7A7-4F2F-BB49-A262889B99B0}" srcOrd="0" destOrd="0" presId="urn:microsoft.com/office/officeart/2005/8/layout/pyramid1"/>
    <dgm:cxn modelId="{5FDD9554-D2F5-400A-B12C-B77BB57FA21F}" type="presParOf" srcId="{A849F2A5-50CE-4A0E-9587-7A0F68DD3477}" destId="{B0EA41D4-7DBB-47C5-879A-E437B8508A59}" srcOrd="1" destOrd="0" presId="urn:microsoft.com/office/officeart/2005/8/layout/pyramid1"/>
    <dgm:cxn modelId="{E6E2FCE4-17F9-459F-ABED-7B9AE8765EC9}" type="presParOf" srcId="{58049836-167B-4F02-8DC0-C76006FD7683}" destId="{4A66BDEC-DCBF-4650-AAFA-68A475880864}" srcOrd="1" destOrd="0" presId="urn:microsoft.com/office/officeart/2005/8/layout/pyramid1"/>
    <dgm:cxn modelId="{F65BB7EF-D448-4C7E-9DCA-2302C15EE874}" type="presParOf" srcId="{4A66BDEC-DCBF-4650-AAFA-68A475880864}" destId="{AC1A9D31-C51C-4973-BB09-03C31FD9BF6A}" srcOrd="0" destOrd="0" presId="urn:microsoft.com/office/officeart/2005/8/layout/pyramid1"/>
    <dgm:cxn modelId="{DF385EFD-D061-4C11-AD47-96889F374809}" type="presParOf" srcId="{4A66BDEC-DCBF-4650-AAFA-68A475880864}" destId="{71B4EB5F-9D59-45B1-8B82-C4ECD99B93B1}" srcOrd="1" destOrd="0" presId="urn:microsoft.com/office/officeart/2005/8/layout/pyramid1"/>
    <dgm:cxn modelId="{5DEBDFA4-6AAA-4BCF-9CF2-87C1C564DDF1}" type="presParOf" srcId="{58049836-167B-4F02-8DC0-C76006FD7683}" destId="{6222F9D2-0A29-4CFB-9BFC-D346461E75C8}" srcOrd="2" destOrd="0" presId="urn:microsoft.com/office/officeart/2005/8/layout/pyramid1"/>
    <dgm:cxn modelId="{ADE56B26-B97D-4D76-BFEE-29731400D910}" type="presParOf" srcId="{6222F9D2-0A29-4CFB-9BFC-D346461E75C8}" destId="{C13C5369-6475-4539-881D-84ADEF1E9631}" srcOrd="0" destOrd="0" presId="urn:microsoft.com/office/officeart/2005/8/layout/pyramid1"/>
    <dgm:cxn modelId="{9EB873B7-DDFE-41F9-B5CA-7E703301E9F3}" type="presParOf" srcId="{6222F9D2-0A29-4CFB-9BFC-D346461E75C8}" destId="{538089B2-3D0B-4998-8D95-C36CA747F34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7379C5-834F-4B7D-ABB6-BE342E5F6C0C}" type="doc">
      <dgm:prSet loTypeId="urn:diagrams.loki3.com/VaryingWidthList" loCatId="list" qsTypeId="urn:microsoft.com/office/officeart/2005/8/quickstyle/simple1" qsCatId="simple" csTypeId="urn:microsoft.com/office/officeart/2005/8/colors/colorful2" csCatId="colorful" phldr="1"/>
      <dgm:spPr/>
    </dgm:pt>
    <dgm:pt modelId="{94F15286-5B09-47F9-AF79-CBAEA0FEA5AE}">
      <dgm:prSet phldrT="[Text]" custT="1"/>
      <dgm:spPr/>
      <dgm:t>
        <a:bodyPr/>
        <a:lstStyle/>
        <a:p>
          <a:r>
            <a:rPr lang="en-US" sz="1800" dirty="0" smtClean="0"/>
            <a:t>Personal characteristics: e.g. coping skills, specific health conditions etc. </a:t>
          </a:r>
          <a:endParaRPr lang="en-US" sz="1800" dirty="0"/>
        </a:p>
      </dgm:t>
    </dgm:pt>
    <dgm:pt modelId="{1687A13B-62BB-46F7-97F4-10C08CDDE59E}" type="parTrans" cxnId="{D88EF181-1EEE-44EE-8CCD-87352FD38733}">
      <dgm:prSet/>
      <dgm:spPr/>
      <dgm:t>
        <a:bodyPr/>
        <a:lstStyle/>
        <a:p>
          <a:endParaRPr lang="en-US"/>
        </a:p>
      </dgm:t>
    </dgm:pt>
    <dgm:pt modelId="{B129DF9E-A427-45F6-B48B-C1925340EC61}" type="sibTrans" cxnId="{D88EF181-1EEE-44EE-8CCD-87352FD38733}">
      <dgm:prSet/>
      <dgm:spPr/>
      <dgm:t>
        <a:bodyPr/>
        <a:lstStyle/>
        <a:p>
          <a:endParaRPr lang="en-US"/>
        </a:p>
      </dgm:t>
    </dgm:pt>
    <dgm:pt modelId="{9DC6A26C-3420-4831-8E89-4D3EFC380A57}">
      <dgm:prSet phldrT="[Text]" custT="1"/>
      <dgm:spPr/>
      <dgm:t>
        <a:bodyPr/>
        <a:lstStyle/>
        <a:p>
          <a:r>
            <a:rPr lang="en-US" sz="1800" dirty="0" smtClean="0"/>
            <a:t>For </a:t>
          </a:r>
          <a:r>
            <a:rPr lang="en-US" sz="2000" dirty="0" smtClean="0"/>
            <a:t>example: accessibility, </a:t>
          </a:r>
          <a:r>
            <a:rPr lang="en-US" sz="2000" dirty="0" smtClean="0"/>
            <a:t>procedural </a:t>
          </a:r>
          <a:r>
            <a:rPr lang="en-US" sz="2000" dirty="0" smtClean="0"/>
            <a:t>accommodations, legal recognition etc. </a:t>
          </a:r>
          <a:endParaRPr lang="en-US" sz="2000" dirty="0"/>
        </a:p>
      </dgm:t>
    </dgm:pt>
    <dgm:pt modelId="{74E6055B-465B-4A81-9F20-666A261BD73C}" type="parTrans" cxnId="{A3F4694F-F1A6-4808-BFF1-22CAB0CC77B9}">
      <dgm:prSet/>
      <dgm:spPr/>
      <dgm:t>
        <a:bodyPr/>
        <a:lstStyle/>
        <a:p>
          <a:endParaRPr lang="en-US"/>
        </a:p>
      </dgm:t>
    </dgm:pt>
    <dgm:pt modelId="{67A366F5-A55E-4DDA-86DB-B34F49796BAA}" type="sibTrans" cxnId="{A3F4694F-F1A6-4808-BFF1-22CAB0CC77B9}">
      <dgm:prSet/>
      <dgm:spPr/>
      <dgm:t>
        <a:bodyPr/>
        <a:lstStyle/>
        <a:p>
          <a:endParaRPr lang="en-US"/>
        </a:p>
      </dgm:t>
    </dgm:pt>
    <dgm:pt modelId="{09240A2E-E451-413A-83BC-33BB198D4138}">
      <dgm:prSet phldrT="[Text]" custT="1"/>
      <dgm:spPr/>
      <dgm:t>
        <a:bodyPr/>
        <a:lstStyle/>
        <a:p>
          <a:r>
            <a:rPr lang="en-US" sz="1800" dirty="0" smtClean="0"/>
            <a:t>(1) Respect and recognition; (2) Protection; (3) Support (incl. information); (4) Access to Justice; (5) Compensation</a:t>
          </a:r>
          <a:endParaRPr lang="en-US" sz="1800" dirty="0"/>
        </a:p>
      </dgm:t>
    </dgm:pt>
    <dgm:pt modelId="{E7491A84-8D2A-476A-A9F7-8AD07D948C8B}" type="parTrans" cxnId="{A33E6983-705E-4A4B-A40C-7DEC3DDD7884}">
      <dgm:prSet/>
      <dgm:spPr/>
      <dgm:t>
        <a:bodyPr/>
        <a:lstStyle/>
        <a:p>
          <a:endParaRPr lang="en-US"/>
        </a:p>
      </dgm:t>
    </dgm:pt>
    <dgm:pt modelId="{4EF8892F-E749-42C1-9E5E-BF2F729CA734}" type="sibTrans" cxnId="{A33E6983-705E-4A4B-A40C-7DEC3DDD7884}">
      <dgm:prSet/>
      <dgm:spPr/>
      <dgm:t>
        <a:bodyPr/>
        <a:lstStyle/>
        <a:p>
          <a:endParaRPr lang="en-US"/>
        </a:p>
      </dgm:t>
    </dgm:pt>
    <dgm:pt modelId="{3CCBE5BB-E763-427D-AFDA-A264DF6346CC}" type="pres">
      <dgm:prSet presAssocID="{357379C5-834F-4B7D-ABB6-BE342E5F6C0C}" presName="Name0" presStyleCnt="0">
        <dgm:presLayoutVars>
          <dgm:resizeHandles/>
        </dgm:presLayoutVars>
      </dgm:prSet>
      <dgm:spPr/>
    </dgm:pt>
    <dgm:pt modelId="{C76A2D2E-F80A-4014-ABC9-171E3C165D7C}" type="pres">
      <dgm:prSet presAssocID="{94F15286-5B09-47F9-AF79-CBAEA0FEA5AE}" presName="text" presStyleLbl="node1" presStyleIdx="0" presStyleCnt="3" custScaleX="441980">
        <dgm:presLayoutVars>
          <dgm:bulletEnabled val="1"/>
        </dgm:presLayoutVars>
      </dgm:prSet>
      <dgm:spPr/>
      <dgm:t>
        <a:bodyPr/>
        <a:lstStyle/>
        <a:p>
          <a:endParaRPr lang="en-US"/>
        </a:p>
      </dgm:t>
    </dgm:pt>
    <dgm:pt modelId="{6624D048-2FE7-491D-8D95-5359F0D0463D}" type="pres">
      <dgm:prSet presAssocID="{B129DF9E-A427-45F6-B48B-C1925340EC61}" presName="space" presStyleCnt="0"/>
      <dgm:spPr/>
    </dgm:pt>
    <dgm:pt modelId="{9F96F652-E6E9-4AE2-AB83-02B0E437B03A}" type="pres">
      <dgm:prSet presAssocID="{9DC6A26C-3420-4831-8E89-4D3EFC380A57}" presName="text" presStyleLbl="node1" presStyleIdx="1" presStyleCnt="3" custScaleX="440972">
        <dgm:presLayoutVars>
          <dgm:bulletEnabled val="1"/>
        </dgm:presLayoutVars>
      </dgm:prSet>
      <dgm:spPr/>
      <dgm:t>
        <a:bodyPr/>
        <a:lstStyle/>
        <a:p>
          <a:endParaRPr lang="en-US"/>
        </a:p>
      </dgm:t>
    </dgm:pt>
    <dgm:pt modelId="{EF7B3F75-2BAB-4119-B62B-6CAB6ACFE612}" type="pres">
      <dgm:prSet presAssocID="{67A366F5-A55E-4DDA-86DB-B34F49796BAA}" presName="space" presStyleCnt="0"/>
      <dgm:spPr/>
    </dgm:pt>
    <dgm:pt modelId="{5EED3791-AB78-4154-BB26-246DAD64627A}" type="pres">
      <dgm:prSet presAssocID="{09240A2E-E451-413A-83BC-33BB198D4138}" presName="text" presStyleLbl="node1" presStyleIdx="2" presStyleCnt="3" custScaleX="440972">
        <dgm:presLayoutVars>
          <dgm:bulletEnabled val="1"/>
        </dgm:presLayoutVars>
      </dgm:prSet>
      <dgm:spPr/>
      <dgm:t>
        <a:bodyPr/>
        <a:lstStyle/>
        <a:p>
          <a:endParaRPr lang="en-US"/>
        </a:p>
      </dgm:t>
    </dgm:pt>
  </dgm:ptLst>
  <dgm:cxnLst>
    <dgm:cxn modelId="{33DAEC4F-12AB-4455-8BE8-5511F188D268}" type="presOf" srcId="{94F15286-5B09-47F9-AF79-CBAEA0FEA5AE}" destId="{C76A2D2E-F80A-4014-ABC9-171E3C165D7C}" srcOrd="0" destOrd="0" presId="urn:diagrams.loki3.com/VaryingWidthList"/>
    <dgm:cxn modelId="{D88EF181-1EEE-44EE-8CCD-87352FD38733}" srcId="{357379C5-834F-4B7D-ABB6-BE342E5F6C0C}" destId="{94F15286-5B09-47F9-AF79-CBAEA0FEA5AE}" srcOrd="0" destOrd="0" parTransId="{1687A13B-62BB-46F7-97F4-10C08CDDE59E}" sibTransId="{B129DF9E-A427-45F6-B48B-C1925340EC61}"/>
    <dgm:cxn modelId="{A33E6983-705E-4A4B-A40C-7DEC3DDD7884}" srcId="{357379C5-834F-4B7D-ABB6-BE342E5F6C0C}" destId="{09240A2E-E451-413A-83BC-33BB198D4138}" srcOrd="2" destOrd="0" parTransId="{E7491A84-8D2A-476A-A9F7-8AD07D948C8B}" sibTransId="{4EF8892F-E749-42C1-9E5E-BF2F729CA734}"/>
    <dgm:cxn modelId="{A3F4694F-F1A6-4808-BFF1-22CAB0CC77B9}" srcId="{357379C5-834F-4B7D-ABB6-BE342E5F6C0C}" destId="{9DC6A26C-3420-4831-8E89-4D3EFC380A57}" srcOrd="1" destOrd="0" parTransId="{74E6055B-465B-4A81-9F20-666A261BD73C}" sibTransId="{67A366F5-A55E-4DDA-86DB-B34F49796BAA}"/>
    <dgm:cxn modelId="{8967E8F4-FC6A-441E-85CF-2376D57FFCF8}" type="presOf" srcId="{9DC6A26C-3420-4831-8E89-4D3EFC380A57}" destId="{9F96F652-E6E9-4AE2-AB83-02B0E437B03A}" srcOrd="0" destOrd="0" presId="urn:diagrams.loki3.com/VaryingWidthList"/>
    <dgm:cxn modelId="{E39EAB9D-9E49-485F-88A9-CB1E80486A06}" type="presOf" srcId="{357379C5-834F-4B7D-ABB6-BE342E5F6C0C}" destId="{3CCBE5BB-E763-427D-AFDA-A264DF6346CC}" srcOrd="0" destOrd="0" presId="urn:diagrams.loki3.com/VaryingWidthList"/>
    <dgm:cxn modelId="{39A371F4-F4B9-4A73-953D-F340E2E0A7E9}" type="presOf" srcId="{09240A2E-E451-413A-83BC-33BB198D4138}" destId="{5EED3791-AB78-4154-BB26-246DAD64627A}" srcOrd="0" destOrd="0" presId="urn:diagrams.loki3.com/VaryingWidthList"/>
    <dgm:cxn modelId="{7A0754F3-9B5F-4465-9B02-18B10A8E50CC}" type="presParOf" srcId="{3CCBE5BB-E763-427D-AFDA-A264DF6346CC}" destId="{C76A2D2E-F80A-4014-ABC9-171E3C165D7C}" srcOrd="0" destOrd="0" presId="urn:diagrams.loki3.com/VaryingWidthList"/>
    <dgm:cxn modelId="{58B36560-8C11-4DA7-9E90-56AC4A1EE76E}" type="presParOf" srcId="{3CCBE5BB-E763-427D-AFDA-A264DF6346CC}" destId="{6624D048-2FE7-491D-8D95-5359F0D0463D}" srcOrd="1" destOrd="0" presId="urn:diagrams.loki3.com/VaryingWidthList"/>
    <dgm:cxn modelId="{EEF75857-8BD0-4ED0-AF7F-440D43FAB5A7}" type="presParOf" srcId="{3CCBE5BB-E763-427D-AFDA-A264DF6346CC}" destId="{9F96F652-E6E9-4AE2-AB83-02B0E437B03A}" srcOrd="2" destOrd="0" presId="urn:diagrams.loki3.com/VaryingWidthList"/>
    <dgm:cxn modelId="{2A489E4E-F91B-40D3-AA8E-08B8F6E0E037}" type="presParOf" srcId="{3CCBE5BB-E763-427D-AFDA-A264DF6346CC}" destId="{EF7B3F75-2BAB-4119-B62B-6CAB6ACFE612}" srcOrd="3" destOrd="0" presId="urn:diagrams.loki3.com/VaryingWidthList"/>
    <dgm:cxn modelId="{61B080B5-4E20-4842-967B-D54ACA4FAC7D}" type="presParOf" srcId="{3CCBE5BB-E763-427D-AFDA-A264DF6346CC}" destId="{5EED3791-AB78-4154-BB26-246DAD64627A}"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ECA3C-2815-4DB7-BD3F-EA963A316C6A}">
      <dsp:nvSpPr>
        <dsp:cNvPr id="0" name=""/>
        <dsp:cNvSpPr/>
      </dsp:nvSpPr>
      <dsp:spPr>
        <a:xfrm>
          <a:off x="2494077" y="2030"/>
          <a:ext cx="1749987" cy="17499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Rights</a:t>
          </a:r>
          <a:endParaRPr lang="en-US" sz="3500" kern="1200" dirty="0"/>
        </a:p>
      </dsp:txBody>
      <dsp:txXfrm>
        <a:off x="2750357" y="258310"/>
        <a:ext cx="1237427" cy="1237427"/>
      </dsp:txXfrm>
    </dsp:sp>
    <dsp:sp modelId="{93D07A9B-D8AC-4225-AE45-C88D7C1E7739}">
      <dsp:nvSpPr>
        <dsp:cNvPr id="0" name=""/>
        <dsp:cNvSpPr/>
      </dsp:nvSpPr>
      <dsp:spPr>
        <a:xfrm>
          <a:off x="2861574" y="1894117"/>
          <a:ext cx="1014992" cy="101499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96111" y="2282250"/>
        <a:ext cx="745918" cy="238726"/>
      </dsp:txXfrm>
    </dsp:sp>
    <dsp:sp modelId="{33ED74DF-BF63-418C-9A1C-D7157FE57250}">
      <dsp:nvSpPr>
        <dsp:cNvPr id="0" name=""/>
        <dsp:cNvSpPr/>
      </dsp:nvSpPr>
      <dsp:spPr>
        <a:xfrm>
          <a:off x="2494077" y="3051208"/>
          <a:ext cx="1749987" cy="17499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Needs</a:t>
          </a:r>
          <a:endParaRPr lang="en-US" sz="3500" kern="1200" dirty="0"/>
        </a:p>
      </dsp:txBody>
      <dsp:txXfrm>
        <a:off x="2750357" y="3307488"/>
        <a:ext cx="1237427" cy="1237427"/>
      </dsp:txXfrm>
    </dsp:sp>
    <dsp:sp modelId="{26ED5114-48BF-421E-81A0-FCC285A20873}">
      <dsp:nvSpPr>
        <dsp:cNvPr id="0" name=""/>
        <dsp:cNvSpPr/>
      </dsp:nvSpPr>
      <dsp:spPr>
        <a:xfrm>
          <a:off x="4506562" y="2076115"/>
          <a:ext cx="556496" cy="6509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506562" y="2206314"/>
        <a:ext cx="389547" cy="390597"/>
      </dsp:txXfrm>
    </dsp:sp>
    <dsp:sp modelId="{A977DE2F-EBBC-4DD1-A40C-A50086BB1696}">
      <dsp:nvSpPr>
        <dsp:cNvPr id="0" name=""/>
        <dsp:cNvSpPr/>
      </dsp:nvSpPr>
      <dsp:spPr>
        <a:xfrm>
          <a:off x="5294057" y="651625"/>
          <a:ext cx="3499975" cy="3499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Victim support </a:t>
          </a:r>
          <a:endParaRPr lang="en-US" sz="5800" kern="1200" dirty="0"/>
        </a:p>
      </dsp:txBody>
      <dsp:txXfrm>
        <a:off x="5806616" y="1164184"/>
        <a:ext cx="2474857" cy="2474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278D4-C7A7-4F2F-BB49-A262889B99B0}">
      <dsp:nvSpPr>
        <dsp:cNvPr id="0" name=""/>
        <dsp:cNvSpPr/>
      </dsp:nvSpPr>
      <dsp:spPr>
        <a:xfrm>
          <a:off x="1725171" y="0"/>
          <a:ext cx="1725171" cy="1369656"/>
        </a:xfrm>
        <a:prstGeom prst="trapezoid">
          <a:avLst>
            <a:gd name="adj" fmla="val 6297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800" kern="1200" dirty="0" smtClean="0"/>
        </a:p>
        <a:p>
          <a:pPr lvl="0" algn="ctr" defTabSz="533400">
            <a:lnSpc>
              <a:spcPct val="90000"/>
            </a:lnSpc>
            <a:spcBef>
              <a:spcPct val="0"/>
            </a:spcBef>
            <a:spcAft>
              <a:spcPct val="35000"/>
            </a:spcAft>
          </a:pPr>
          <a:r>
            <a:rPr lang="en-US" sz="1800" kern="1200" dirty="0" smtClean="0"/>
            <a:t>Individual</a:t>
          </a:r>
        </a:p>
        <a:p>
          <a:pPr lvl="0" algn="ctr" defTabSz="533400">
            <a:lnSpc>
              <a:spcPct val="90000"/>
            </a:lnSpc>
            <a:spcBef>
              <a:spcPct val="0"/>
            </a:spcBef>
            <a:spcAft>
              <a:spcPct val="35000"/>
            </a:spcAft>
          </a:pPr>
          <a:r>
            <a:rPr lang="en-US" sz="1800" kern="1200" dirty="0" smtClean="0"/>
            <a:t>needs</a:t>
          </a:r>
          <a:endParaRPr lang="en-US" sz="1800" kern="1200" dirty="0"/>
        </a:p>
      </dsp:txBody>
      <dsp:txXfrm>
        <a:off x="1725171" y="0"/>
        <a:ext cx="1725171" cy="1369656"/>
      </dsp:txXfrm>
    </dsp:sp>
    <dsp:sp modelId="{AC1A9D31-C51C-4973-BB09-03C31FD9BF6A}">
      <dsp:nvSpPr>
        <dsp:cNvPr id="0" name=""/>
        <dsp:cNvSpPr/>
      </dsp:nvSpPr>
      <dsp:spPr>
        <a:xfrm>
          <a:off x="862585" y="1369657"/>
          <a:ext cx="3450342" cy="1369656"/>
        </a:xfrm>
        <a:prstGeom prst="trapezoid">
          <a:avLst>
            <a:gd name="adj" fmla="val 62978"/>
          </a:avLst>
        </a:prstGeom>
        <a:solidFill>
          <a:schemeClr val="accent2">
            <a:hueOff val="3375995"/>
            <a:satOff val="1250"/>
            <a:lumOff val="3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Needs of victims with disabilities</a:t>
          </a:r>
          <a:endParaRPr lang="en-US" sz="1800" kern="1200" dirty="0"/>
        </a:p>
      </dsp:txBody>
      <dsp:txXfrm>
        <a:off x="1466395" y="1369657"/>
        <a:ext cx="2242722" cy="1369656"/>
      </dsp:txXfrm>
    </dsp:sp>
    <dsp:sp modelId="{C13C5369-6475-4539-881D-84ADEF1E9631}">
      <dsp:nvSpPr>
        <dsp:cNvPr id="0" name=""/>
        <dsp:cNvSpPr/>
      </dsp:nvSpPr>
      <dsp:spPr>
        <a:xfrm>
          <a:off x="0" y="2739314"/>
          <a:ext cx="5175514" cy="1369656"/>
        </a:xfrm>
        <a:prstGeom prst="trapezoid">
          <a:avLst>
            <a:gd name="adj" fmla="val 62978"/>
          </a:avLst>
        </a:prstGeom>
        <a:solidFill>
          <a:schemeClr val="accent2">
            <a:hueOff val="6751989"/>
            <a:satOff val="2501"/>
            <a:lumOff val="76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Needs of all victims</a:t>
          </a:r>
          <a:r>
            <a:rPr lang="en-US" sz="2500" kern="1200" dirty="0" smtClean="0"/>
            <a:t> </a:t>
          </a:r>
        </a:p>
        <a:p>
          <a:pPr lvl="0" algn="ctr" defTabSz="800100">
            <a:lnSpc>
              <a:spcPct val="90000"/>
            </a:lnSpc>
            <a:spcBef>
              <a:spcPct val="0"/>
            </a:spcBef>
            <a:spcAft>
              <a:spcPct val="35000"/>
            </a:spcAft>
          </a:pPr>
          <a:endParaRPr lang="en-US" sz="2500" kern="1200" dirty="0"/>
        </a:p>
      </dsp:txBody>
      <dsp:txXfrm>
        <a:off x="905714" y="2739314"/>
        <a:ext cx="3364084" cy="1369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A2D2E-F80A-4014-ABC9-171E3C165D7C}">
      <dsp:nvSpPr>
        <dsp:cNvPr id="0" name=""/>
        <dsp:cNvSpPr/>
      </dsp:nvSpPr>
      <dsp:spPr>
        <a:xfrm>
          <a:off x="0" y="2006"/>
          <a:ext cx="4165270" cy="13241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Personal characteristics: e.g. coping skills, specific health conditions etc. </a:t>
          </a:r>
          <a:endParaRPr lang="en-US" sz="1800" kern="1200" dirty="0"/>
        </a:p>
      </dsp:txBody>
      <dsp:txXfrm>
        <a:off x="0" y="2006"/>
        <a:ext cx="4165270" cy="1324180"/>
      </dsp:txXfrm>
    </dsp:sp>
    <dsp:sp modelId="{9F96F652-E6E9-4AE2-AB83-02B0E437B03A}">
      <dsp:nvSpPr>
        <dsp:cNvPr id="0" name=""/>
        <dsp:cNvSpPr/>
      </dsp:nvSpPr>
      <dsp:spPr>
        <a:xfrm>
          <a:off x="0" y="1392395"/>
          <a:ext cx="4165270" cy="1324180"/>
        </a:xfrm>
        <a:prstGeom prst="rect">
          <a:avLst/>
        </a:prstGeom>
        <a:solidFill>
          <a:schemeClr val="accent2">
            <a:hueOff val="3375995"/>
            <a:satOff val="1250"/>
            <a:lumOff val="3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For </a:t>
          </a:r>
          <a:r>
            <a:rPr lang="en-US" sz="2000" kern="1200" dirty="0" smtClean="0"/>
            <a:t>example: accessibility, </a:t>
          </a:r>
          <a:r>
            <a:rPr lang="en-US" sz="2000" kern="1200" dirty="0" smtClean="0"/>
            <a:t>procedural </a:t>
          </a:r>
          <a:r>
            <a:rPr lang="en-US" sz="2000" kern="1200" dirty="0" smtClean="0"/>
            <a:t>accommodations, legal recognition etc. </a:t>
          </a:r>
          <a:endParaRPr lang="en-US" sz="2000" kern="1200" dirty="0"/>
        </a:p>
      </dsp:txBody>
      <dsp:txXfrm>
        <a:off x="0" y="1392395"/>
        <a:ext cx="4165270" cy="1324180"/>
      </dsp:txXfrm>
    </dsp:sp>
    <dsp:sp modelId="{5EED3791-AB78-4154-BB26-246DAD64627A}">
      <dsp:nvSpPr>
        <dsp:cNvPr id="0" name=""/>
        <dsp:cNvSpPr/>
      </dsp:nvSpPr>
      <dsp:spPr>
        <a:xfrm>
          <a:off x="0" y="2782785"/>
          <a:ext cx="4165270" cy="1324180"/>
        </a:xfrm>
        <a:prstGeom prst="rect">
          <a:avLst/>
        </a:prstGeom>
        <a:solidFill>
          <a:schemeClr val="accent2">
            <a:hueOff val="6751989"/>
            <a:satOff val="2501"/>
            <a:lumOff val="76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(1) Respect and recognition; (2) Protection; (3) Support (incl. information); (4) Access to Justice; (5) Compensation</a:t>
          </a:r>
          <a:endParaRPr lang="en-US" sz="1800" kern="1200" dirty="0"/>
        </a:p>
      </dsp:txBody>
      <dsp:txXfrm>
        <a:off x="0" y="2782785"/>
        <a:ext cx="4165270" cy="13241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fld id="{20EA5F0D-C1DC-412F-A146-DDB3A74B588F}" type="datetimeFigureOut">
              <a:rPr lang="en-US"/>
              <a:t>11/20/2024</a:t>
            </a:fld>
            <a:endParaRPr/>
          </a:p>
        </p:txBody>
      </p:sp>
      <p:sp>
        <p:nvSpPr>
          <p:cNvPr id="4" name="Footer Placeholder 3"/>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endParaRPr/>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A8CDE508-72C8-4AB5-AA9C-1584D31690E0}" type="datetimeFigureOut">
              <a:rPr lang="en-US"/>
              <a:t>11/20/2024</a:t>
            </a:fld>
            <a:endParaRPr/>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a:p>
        </p:txBody>
      </p:sp>
      <p:sp>
        <p:nvSpPr>
          <p:cNvPr id="5" name="Notes Placeholder 4"/>
          <p:cNvSpPr>
            <a:spLocks noGrp="1"/>
          </p:cNvSpPr>
          <p:nvPr>
            <p:ph type="body" sz="quarter" idx="3"/>
          </p:nvPr>
        </p:nvSpPr>
        <p:spPr>
          <a:xfrm>
            <a:off x="679768" y="4777194"/>
            <a:ext cx="5438140" cy="3350240"/>
          </a:xfrm>
          <a:prstGeom prst="rect">
            <a:avLst/>
          </a:prstGeom>
        </p:spPr>
        <p:txBody>
          <a:bodyPr vert="horz" lIns="95558" tIns="47779" rIns="95558" bIns="4777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2</a:t>
            </a:fld>
            <a:endParaRPr lang="en-GB"/>
          </a:p>
        </p:txBody>
      </p:sp>
    </p:spTree>
    <p:extLst>
      <p:ext uri="{BB962C8B-B14F-4D97-AF65-F5344CB8AC3E}">
        <p14:creationId xmlns:p14="http://schemas.microsoft.com/office/powerpoint/2010/main" val="362091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11</a:t>
            </a:fld>
            <a:endParaRPr lang="en-GB"/>
          </a:p>
        </p:txBody>
      </p:sp>
    </p:spTree>
    <p:extLst>
      <p:ext uri="{BB962C8B-B14F-4D97-AF65-F5344CB8AC3E}">
        <p14:creationId xmlns:p14="http://schemas.microsoft.com/office/powerpoint/2010/main" val="44464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12</a:t>
            </a:fld>
            <a:endParaRPr lang="en-GB"/>
          </a:p>
        </p:txBody>
      </p:sp>
    </p:spTree>
    <p:extLst>
      <p:ext uri="{BB962C8B-B14F-4D97-AF65-F5344CB8AC3E}">
        <p14:creationId xmlns:p14="http://schemas.microsoft.com/office/powerpoint/2010/main" val="311097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sz="800" i="0" kern="1200" dirty="0" smtClean="0">
                <a:solidFill>
                  <a:schemeClr val="bg1"/>
                </a:solidFill>
                <a:latin typeface="+mn-lt"/>
                <a:ea typeface="+mn-ea"/>
                <a:cs typeface="+mn-cs"/>
              </a:rPr>
              <a:t>Personal situation and immediate needs, age, gender, possible </a:t>
            </a:r>
            <a:r>
              <a:rPr lang="en-GB" altLang="fr-FR" sz="800" i="0" u="sng" kern="1200" dirty="0" smtClean="0">
                <a:solidFill>
                  <a:schemeClr val="bg1"/>
                </a:solidFill>
                <a:latin typeface="+mn-lt"/>
                <a:ea typeface="+mn-ea"/>
                <a:cs typeface="+mn-cs"/>
              </a:rPr>
              <a:t>disability</a:t>
            </a:r>
            <a:r>
              <a:rPr lang="en-GB" altLang="fr-FR" sz="800" i="0" kern="1200" dirty="0" smtClean="0">
                <a:solidFill>
                  <a:schemeClr val="bg1"/>
                </a:solidFill>
                <a:latin typeface="+mn-lt"/>
                <a:ea typeface="+mn-ea"/>
                <a:cs typeface="+mn-cs"/>
              </a:rPr>
              <a:t> and maturity of victims of crime should be taken into account while fully respecting their physical, mental and moral integrity</a:t>
            </a:r>
          </a:p>
          <a:p>
            <a:endParaRPr lang="en-GB" altLang="fr-FR" sz="800" i="0" kern="1200" dirty="0" smtClean="0">
              <a:solidFill>
                <a:schemeClr val="bg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altLang="fr-FR" sz="1200" i="0" kern="1200" dirty="0" smtClean="0">
                <a:solidFill>
                  <a:schemeClr val="bg1"/>
                </a:solidFill>
                <a:latin typeface="+mn-lt"/>
                <a:ea typeface="+mn-ea"/>
                <a:cs typeface="+mn-cs"/>
              </a:rPr>
              <a:t>A person should be considered to be a victim regardless of whether an offender is identified, apprehended, prosecuted or convicted and regardless of the familial relationship between them</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altLang="fr-FR" sz="1200" i="0" kern="1200" dirty="0" smtClean="0">
              <a:solidFill>
                <a:schemeClr val="bg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altLang="fr-FR" sz="900" i="0" kern="1200" dirty="0" smtClean="0">
                <a:solidFill>
                  <a:schemeClr val="bg1"/>
                </a:solidFill>
                <a:latin typeface="+mn-lt"/>
                <a:ea typeface="+mn-ea"/>
                <a:cs typeface="+mn-cs"/>
              </a:rPr>
              <a:t>It should also be ensured that the victim can be understood during proceedings. In this respect, the victim's knowledge of the language used to provide information, age, maturity, intellectual and emotional capacity, literacy and any mental or physical impairment should be taken into account. Particular account should be taken of difficulties in understanding or communicating which may be due to a disability of some kind, such as hearing or speech impediments. Equally, limitations on a victim's ability to communicate information should be taken into account during criminal proceedings.</a:t>
            </a:r>
          </a:p>
          <a:p>
            <a:pPr marL="731520" lvl="2" indent="-274320">
              <a:buClr>
                <a:srgbClr val="FF6600"/>
              </a:buClr>
              <a:buSzPct val="85000"/>
              <a:buFont typeface="Brush Script MT" pitchFamily="66" charset="0"/>
              <a:buChar char="O"/>
              <a:defRPr/>
            </a:pPr>
            <a:endParaRPr lang="en-US" altLang="fr-FR" sz="1200" i="0" kern="1200" dirty="0" smtClean="0">
              <a:solidFill>
                <a:schemeClr val="bg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GB" altLang="fr-FR" sz="1200" i="0" kern="1200" dirty="0" smtClean="0">
              <a:solidFill>
                <a:schemeClr val="bg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13</a:t>
            </a:fld>
            <a:endParaRPr lang="en-GB"/>
          </a:p>
        </p:txBody>
      </p:sp>
    </p:spTree>
    <p:extLst>
      <p:ext uri="{BB962C8B-B14F-4D97-AF65-F5344CB8AC3E}">
        <p14:creationId xmlns:p14="http://schemas.microsoft.com/office/powerpoint/2010/main" val="73030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14</a:t>
            </a:fld>
            <a:endParaRPr lang="en-GB"/>
          </a:p>
        </p:txBody>
      </p:sp>
    </p:spTree>
    <p:extLst>
      <p:ext uri="{BB962C8B-B14F-4D97-AF65-F5344CB8AC3E}">
        <p14:creationId xmlns:p14="http://schemas.microsoft.com/office/powerpoint/2010/main" val="160942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15</a:t>
            </a:fld>
            <a:endParaRPr lang="en-GB"/>
          </a:p>
        </p:txBody>
      </p:sp>
    </p:spTree>
    <p:extLst>
      <p:ext uri="{BB962C8B-B14F-4D97-AF65-F5344CB8AC3E}">
        <p14:creationId xmlns:p14="http://schemas.microsoft.com/office/powerpoint/2010/main" val="271378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3</a:t>
            </a:fld>
            <a:endParaRPr lang="en-GB"/>
          </a:p>
        </p:txBody>
      </p:sp>
    </p:spTree>
    <p:extLst>
      <p:ext uri="{BB962C8B-B14F-4D97-AF65-F5344CB8AC3E}">
        <p14:creationId xmlns:p14="http://schemas.microsoft.com/office/powerpoint/2010/main" val="15067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4</a:t>
            </a:fld>
            <a:endParaRPr lang="en-GB"/>
          </a:p>
        </p:txBody>
      </p:sp>
    </p:spTree>
    <p:extLst>
      <p:ext uri="{BB962C8B-B14F-4D97-AF65-F5344CB8AC3E}">
        <p14:creationId xmlns:p14="http://schemas.microsoft.com/office/powerpoint/2010/main" val="396348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5</a:t>
            </a:fld>
            <a:endParaRPr lang="en-GB"/>
          </a:p>
        </p:txBody>
      </p:sp>
    </p:spTree>
    <p:extLst>
      <p:ext uri="{BB962C8B-B14F-4D97-AF65-F5344CB8AC3E}">
        <p14:creationId xmlns:p14="http://schemas.microsoft.com/office/powerpoint/2010/main" val="300424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6</a:t>
            </a:fld>
            <a:endParaRPr lang="en-GB"/>
          </a:p>
        </p:txBody>
      </p:sp>
    </p:spTree>
    <p:extLst>
      <p:ext uri="{BB962C8B-B14F-4D97-AF65-F5344CB8AC3E}">
        <p14:creationId xmlns:p14="http://schemas.microsoft.com/office/powerpoint/2010/main" val="424360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7</a:t>
            </a:fld>
            <a:endParaRPr lang="en-GB"/>
          </a:p>
        </p:txBody>
      </p:sp>
    </p:spTree>
    <p:extLst>
      <p:ext uri="{BB962C8B-B14F-4D97-AF65-F5344CB8AC3E}">
        <p14:creationId xmlns:p14="http://schemas.microsoft.com/office/powerpoint/2010/main" val="34359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8</a:t>
            </a:fld>
            <a:endParaRPr lang="en-GB"/>
          </a:p>
        </p:txBody>
      </p:sp>
    </p:spTree>
    <p:extLst>
      <p:ext uri="{BB962C8B-B14F-4D97-AF65-F5344CB8AC3E}">
        <p14:creationId xmlns:p14="http://schemas.microsoft.com/office/powerpoint/2010/main" val="377072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9</a:t>
            </a:fld>
            <a:endParaRPr lang="en-GB"/>
          </a:p>
        </p:txBody>
      </p:sp>
    </p:spTree>
    <p:extLst>
      <p:ext uri="{BB962C8B-B14F-4D97-AF65-F5344CB8AC3E}">
        <p14:creationId xmlns:p14="http://schemas.microsoft.com/office/powerpoint/2010/main" val="185413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10</a:t>
            </a:fld>
            <a:endParaRPr lang="en-GB"/>
          </a:p>
        </p:txBody>
      </p:sp>
    </p:spTree>
    <p:extLst>
      <p:ext uri="{BB962C8B-B14F-4D97-AF65-F5344CB8AC3E}">
        <p14:creationId xmlns:p14="http://schemas.microsoft.com/office/powerpoint/2010/main" val="241641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05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68555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6"/>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601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746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7"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1" y="4204209"/>
            <a:ext cx="9226297"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5215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7"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a:p>
        </p:txBody>
      </p:sp>
    </p:spTree>
    <p:extLst>
      <p:ext uri="{BB962C8B-B14F-4D97-AF65-F5344CB8AC3E}">
        <p14:creationId xmlns:p14="http://schemas.microsoft.com/office/powerpoint/2010/main" val="17111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7"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7"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9"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9"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80262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021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4739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5"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1" y="2511813"/>
            <a:ext cx="3398521"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1328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7"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9E583DDF-CA54-461A-A486-592D2374C532}" type="datetimeFigureOut">
              <a:rPr lang="en-US" smtClean="0"/>
              <a:t>11/20/2024</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43880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6"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E583DDF-CA54-461A-A486-592D2374C532}" type="datetimeFigureOut">
              <a:rPr lang="en-US" smtClean="0"/>
              <a:pPr/>
              <a:t>11/20/2024</a:t>
            </a:fld>
            <a:endParaRPr lang="en-US"/>
          </a:p>
        </p:txBody>
      </p:sp>
      <p:sp>
        <p:nvSpPr>
          <p:cNvPr id="5" name="Footer Placeholder 4"/>
          <p:cNvSpPr>
            <a:spLocks noGrp="1"/>
          </p:cNvSpPr>
          <p:nvPr>
            <p:ph type="ftr" sz="quarter" idx="3"/>
          </p:nvPr>
        </p:nvSpPr>
        <p:spPr>
          <a:xfrm>
            <a:off x="685801"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4"/>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7278757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mailto:a.ivankovic@victimsupporteurope.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850" y="633833"/>
            <a:ext cx="8270039" cy="4442664"/>
          </a:xfrm>
        </p:spPr>
        <p:txBody>
          <a:bodyPr/>
          <a:lstStyle/>
          <a:p>
            <a:r>
              <a:rPr lang="en-GB" sz="7200" dirty="0">
                <a:solidFill>
                  <a:srgbClr val="FF9933"/>
                </a:solidFill>
                <a:latin typeface="Calibri" panose="020F0502020204030204" pitchFamily="34" charset="0"/>
              </a:rPr>
              <a:t>Best practices in contacting with disabled people victims of hate motivated crime and violence</a:t>
            </a:r>
          </a:p>
        </p:txBody>
      </p:sp>
      <p:sp>
        <p:nvSpPr>
          <p:cNvPr id="3" name="Subtitle 2"/>
          <p:cNvSpPr>
            <a:spLocks noGrp="1"/>
          </p:cNvSpPr>
          <p:nvPr>
            <p:ph type="subTitle" idx="1"/>
          </p:nvPr>
        </p:nvSpPr>
        <p:spPr>
          <a:xfrm>
            <a:off x="3615559" y="5076497"/>
            <a:ext cx="6774142" cy="1645920"/>
          </a:xfrm>
        </p:spPr>
        <p:txBody>
          <a:bodyPr/>
          <a:lstStyle/>
          <a:p>
            <a:r>
              <a:rPr lang="en-GB" dirty="0" smtClean="0">
                <a:solidFill>
                  <a:schemeClr val="accent3">
                    <a:lumMod val="75000"/>
                  </a:schemeClr>
                </a:solidFill>
                <a:effectLst>
                  <a:outerShdw blurRad="38100" dist="38100" dir="2700000" algn="tl">
                    <a:srgbClr val="000000">
                      <a:alpha val="43137"/>
                    </a:srgbClr>
                  </a:outerShdw>
                </a:effectLst>
              </a:rPr>
              <a:t>Aleksandra </a:t>
            </a:r>
            <a:r>
              <a:rPr lang="en-GB" dirty="0" err="1" smtClean="0">
                <a:solidFill>
                  <a:schemeClr val="accent3">
                    <a:lumMod val="75000"/>
                  </a:schemeClr>
                </a:solidFill>
                <a:effectLst>
                  <a:outerShdw blurRad="38100" dist="38100" dir="2700000" algn="tl">
                    <a:srgbClr val="000000">
                      <a:alpha val="43137"/>
                    </a:srgbClr>
                  </a:outerShdw>
                </a:effectLst>
              </a:rPr>
              <a:t>Ivankovi</a:t>
            </a:r>
            <a:r>
              <a:rPr lang="sr-Latn-RS" dirty="0">
                <a:solidFill>
                  <a:schemeClr val="accent3">
                    <a:lumMod val="75000"/>
                  </a:schemeClr>
                </a:solidFill>
                <a:effectLst>
                  <a:outerShdw blurRad="38100" dist="38100" dir="2700000" algn="tl">
                    <a:srgbClr val="000000">
                      <a:alpha val="43137"/>
                    </a:srgbClr>
                  </a:outerShdw>
                </a:effectLst>
              </a:rPr>
              <a:t>ć</a:t>
            </a:r>
            <a:r>
              <a:rPr lang="en-GB" dirty="0" smtClean="0">
                <a:solidFill>
                  <a:schemeClr val="accent3">
                    <a:lumMod val="75000"/>
                  </a:schemeClr>
                </a:solidFill>
                <a:effectLst>
                  <a:outerShdw blurRad="38100" dist="38100" dir="2700000" algn="tl">
                    <a:srgbClr val="000000">
                      <a:alpha val="43137"/>
                    </a:srgbClr>
                  </a:outerShdw>
                </a:effectLst>
              </a:rPr>
              <a:t>, Deputy Director</a:t>
            </a:r>
          </a:p>
          <a:p>
            <a:r>
              <a:rPr lang="en-GB" dirty="0" smtClean="0">
                <a:solidFill>
                  <a:schemeClr val="accent3">
                    <a:lumMod val="75000"/>
                  </a:schemeClr>
                </a:solidFill>
                <a:effectLst>
                  <a:outerShdw blurRad="38100" dist="38100" dir="2700000" algn="tl">
                    <a:srgbClr val="000000">
                      <a:alpha val="43137"/>
                    </a:srgbClr>
                  </a:outerShdw>
                </a:effectLst>
              </a:rPr>
              <a:t>Victim Support Europe, Brussels</a:t>
            </a:r>
            <a:r>
              <a:rPr lang="sr-Latn-RS"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59"/>
            <a:ext cx="3305140" cy="688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p:cNvPicPr>
          <p:nvPr/>
        </p:nvPicPr>
        <p:blipFill>
          <a:blip r:embed="rId3"/>
          <a:srcRect/>
          <a:stretch>
            <a:fillRect/>
          </a:stretch>
        </p:blipFill>
        <p:spPr>
          <a:xfrm>
            <a:off x="9308755" y="6138614"/>
            <a:ext cx="2782730" cy="583803"/>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Identifying the victim  </a:t>
            </a:r>
            <a:endParaRPr lang="en-GB" sz="6000" b="1" dirty="0">
              <a:solidFill>
                <a:srgbClr val="FF9933"/>
              </a:solidFill>
            </a:endParaRPr>
          </a:p>
        </p:txBody>
      </p:sp>
      <p:sp>
        <p:nvSpPr>
          <p:cNvPr id="3074" name="Rectangle 3"/>
          <p:cNvSpPr>
            <a:spLocks noGrp="1" noChangeArrowheads="1"/>
          </p:cNvSpPr>
          <p:nvPr>
            <p:ph idx="1"/>
          </p:nvPr>
        </p:nvSpPr>
        <p:spPr>
          <a:xfrm>
            <a:off x="676656" y="1426030"/>
            <a:ext cx="10753726" cy="4351836"/>
          </a:xfrm>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2" name="Picture 1" descr="The photo shows eight children in a big room with very little furniture and a big window which appears to be barred. On the left there are three bare benches and four children sitting on them, with their legs folded on the bench too. Straight ahead, under the window there is a big radiator and several sponges on the floor. Two children are sitting on teh radiator in seemingly uncomfortable positions, one is sitting on the sponge on the floor leaing on the radiator. One last child is standing on the floor, leaning against the wall, looking to the floor. None of the children appear to do any thing meaningful. Their faces are blurred (to protect their identity), so we don't know what thier expressions are. " title="Children in institution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114" y="2199290"/>
            <a:ext cx="7531553" cy="4251427"/>
          </a:xfrm>
          <a:prstGeom prst="rect">
            <a:avLst/>
          </a:prstGeom>
        </p:spPr>
      </p:pic>
      <p:pic>
        <p:nvPicPr>
          <p:cNvPr id="5" name="Picture 3"/>
          <p:cNvPicPr>
            <a:picLocks noChangeAspect="1"/>
          </p:cNvPicPr>
          <p:nvPr/>
        </p:nvPicPr>
        <p:blipFill>
          <a:blip r:embed="rId4"/>
          <a:srcRect/>
          <a:stretch>
            <a:fillRect/>
          </a:stretch>
        </p:blipFill>
        <p:spPr>
          <a:xfrm>
            <a:off x="8360267" y="136528"/>
            <a:ext cx="3342615" cy="413170"/>
          </a:xfrm>
          <a:prstGeom prst="rect">
            <a:avLst/>
          </a:prstGeom>
        </p:spPr>
      </p:pic>
    </p:spTree>
    <p:extLst>
      <p:ext uri="{BB962C8B-B14F-4D97-AF65-F5344CB8AC3E}">
        <p14:creationId xmlns:p14="http://schemas.microsoft.com/office/powerpoint/2010/main" val="10322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mage shows three piles of papers. From the pile in the middle, there is a face and hands of a person looking out, seemingly covered in papers. " title="Drawning in pap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1" y="1294898"/>
            <a:ext cx="3988675" cy="5384712"/>
          </a:xfrm>
          <a:prstGeom prst="rect">
            <a:avLst/>
          </a:prstGeom>
        </p:spPr>
      </p:pic>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Barriers in criminal proceedings </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Power of Attorney and legal capacity</a:t>
            </a: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Financial barriers </a:t>
            </a:r>
            <a:endParaRPr lang="en-GB" sz="2800" dirty="0" smtClean="0">
              <a:solidFill>
                <a:schemeClr val="bg1"/>
              </a:solidFill>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Statutes of limitations </a:t>
            </a:r>
            <a:endParaRPr lang="en-GB" sz="2800" dirty="0" smtClean="0">
              <a:solidFill>
                <a:schemeClr val="bg1"/>
              </a:solidFill>
            </a:endParaRPr>
          </a:p>
          <a:p>
            <a:pPr marL="530352" lvl="1" indent="-274320">
              <a:buClr>
                <a:srgbClr val="FF6600"/>
              </a:buClr>
              <a:buSzPct val="85000"/>
              <a:buFont typeface="Brush Script MT" pitchFamily="66" charset="0"/>
              <a:buChar char="O"/>
              <a:defRPr/>
            </a:pPr>
            <a:endParaRPr lang="en-GB" sz="2800" dirty="0">
              <a:solidFill>
                <a:schemeClr val="bg1"/>
              </a:solidFill>
            </a:endParaRPr>
          </a:p>
          <a:p>
            <a:pPr marL="256032" lvl="1" indent="0">
              <a:buClr>
                <a:srgbClr val="FF6600"/>
              </a:buClr>
              <a:buSzPct val="85000"/>
              <a:buNone/>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0" indent="0" eaLnBrk="1" hangingPunct="1">
              <a:buFontTx/>
              <a:buNone/>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5" name="Picture 3"/>
          <p:cNvPicPr>
            <a:picLocks noChangeAspect="1"/>
          </p:cNvPicPr>
          <p:nvPr/>
        </p:nvPicPr>
        <p:blipFill>
          <a:blip r:embed="rId4"/>
          <a:srcRect/>
          <a:stretch>
            <a:fillRect/>
          </a:stretch>
        </p:blipFill>
        <p:spPr>
          <a:xfrm>
            <a:off x="162198" y="6266440"/>
            <a:ext cx="3342615" cy="413170"/>
          </a:xfrm>
          <a:prstGeom prst="rect">
            <a:avLst/>
          </a:prstGeom>
        </p:spPr>
      </p:pic>
    </p:spTree>
    <p:extLst>
      <p:ext uri="{BB962C8B-B14F-4D97-AF65-F5344CB8AC3E}">
        <p14:creationId xmlns:p14="http://schemas.microsoft.com/office/powerpoint/2010/main" val="39514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 calcmode="lin" valueType="num">
                                      <p:cBhvr additive="base">
                                        <p:cTn id="7"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4">
                                            <p:txEl>
                                              <p:pRg st="4" end="4"/>
                                            </p:txEl>
                                          </p:spTgt>
                                        </p:tgtEl>
                                        <p:attrNameLst>
                                          <p:attrName>style.visibility</p:attrName>
                                        </p:attrNameLst>
                                      </p:cBhvr>
                                      <p:to>
                                        <p:strVal val="visible"/>
                                      </p:to>
                                    </p:set>
                                    <p:anim calcmode="lin" valueType="num">
                                      <p:cBhvr additive="base">
                                        <p:cTn id="11" dur="500" fill="hold"/>
                                        <p:tgtEl>
                                          <p:spTgt spid="307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4">
                                            <p:txEl>
                                              <p:pRg st="6" end="6"/>
                                            </p:txEl>
                                          </p:spTgt>
                                        </p:tgtEl>
                                        <p:attrNameLst>
                                          <p:attrName>style.visibility</p:attrName>
                                        </p:attrNameLst>
                                      </p:cBhvr>
                                      <p:to>
                                        <p:strVal val="visible"/>
                                      </p:to>
                                    </p:set>
                                    <p:anim calcmode="lin" valueType="num">
                                      <p:cBhvr additive="base">
                                        <p:cTn id="17" dur="500" fill="hold"/>
                                        <p:tgtEl>
                                          <p:spTgt spid="307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Guardianship as a barrier </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2" name="Picture 1" descr="The picture shows interwined hands of two persons. The right hand of an older person is held between the younger hands. The left hand of the younger person is patting the older person's hand, leaving the sense of protection, reassurance and trust. " title="Guard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556" y="1434206"/>
            <a:ext cx="5939444" cy="3961015"/>
          </a:xfrm>
          <a:prstGeom prst="rect">
            <a:avLst/>
          </a:prstGeom>
        </p:spPr>
      </p:pic>
      <p:pic>
        <p:nvPicPr>
          <p:cNvPr id="4" name="Picture 3" descr="The photo corridor, focusing on the grey tiles. In the upper right corner, there is a person standing, only visible from waste down. The person is wearing grey sweatpants and trainers. On the left hand side of the picture, there is the reflection of the person's upper body. It appears that the person is standing behind a barred window, and is looking towards the outside. " title="Looking through the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1" y="2011680"/>
            <a:ext cx="6765491" cy="4656548"/>
          </a:xfrm>
          <a:prstGeom prst="rect">
            <a:avLst/>
          </a:prstGeom>
        </p:spPr>
      </p:pic>
      <p:pic>
        <p:nvPicPr>
          <p:cNvPr id="6" name="Picture 3"/>
          <p:cNvPicPr>
            <a:picLocks noChangeAspect="1"/>
          </p:cNvPicPr>
          <p:nvPr/>
        </p:nvPicPr>
        <p:blipFill>
          <a:blip r:embed="rId5"/>
          <a:srcRect/>
          <a:stretch>
            <a:fillRect/>
          </a:stretch>
        </p:blipFill>
        <p:spPr>
          <a:xfrm>
            <a:off x="7992405" y="6255058"/>
            <a:ext cx="3342615" cy="413170"/>
          </a:xfrm>
          <a:prstGeom prst="rect">
            <a:avLst/>
          </a:prstGeom>
        </p:spPr>
      </p:pic>
    </p:spTree>
    <p:extLst>
      <p:ext uri="{BB962C8B-B14F-4D97-AF65-F5344CB8AC3E}">
        <p14:creationId xmlns:p14="http://schemas.microsoft.com/office/powerpoint/2010/main" val="35745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Accessibility</a:t>
            </a:r>
            <a:endParaRPr lang="en-GB" sz="6000" b="1" dirty="0">
              <a:solidFill>
                <a:srgbClr val="FF9933"/>
              </a:solidFill>
            </a:endParaRPr>
          </a:p>
        </p:txBody>
      </p:sp>
      <p:sp>
        <p:nvSpPr>
          <p:cNvPr id="3074" name="Rectangle 3"/>
          <p:cNvSpPr>
            <a:spLocks noGrp="1" noChangeArrowheads="1"/>
          </p:cNvSpPr>
          <p:nvPr>
            <p:ph idx="1"/>
          </p:nvPr>
        </p:nvSpPr>
        <p:spPr>
          <a:xfrm>
            <a:off x="1438274" y="838200"/>
            <a:ext cx="10753726" cy="5159829"/>
          </a:xfrm>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457200" lvl="2" indent="0" algn="ctr">
              <a:buClr>
                <a:srgbClr val="FF6600"/>
              </a:buClr>
              <a:buSzPct val="85000"/>
              <a:buNone/>
              <a:defRPr/>
            </a:pPr>
            <a:endParaRPr lang="en-GB" sz="2400" b="1" i="0" dirty="0" smtClean="0">
              <a:solidFill>
                <a:schemeClr val="bg1"/>
              </a:solidFill>
            </a:endParaRPr>
          </a:p>
          <a:p>
            <a:pPr marL="457200" lvl="2" indent="0" algn="ctr">
              <a:buClr>
                <a:srgbClr val="FF6600"/>
              </a:buClr>
              <a:buSzPct val="85000"/>
              <a:buNone/>
              <a:defRPr/>
            </a:pPr>
            <a:endParaRPr lang="en-GB" sz="2400" b="1" i="0" dirty="0">
              <a:solidFill>
                <a:schemeClr val="bg1"/>
              </a:solidFill>
            </a:endParaRPr>
          </a:p>
          <a:p>
            <a:pPr marL="457200" lvl="2" indent="0" algn="ctr">
              <a:buClr>
                <a:srgbClr val="FF6600"/>
              </a:buClr>
              <a:buSzPct val="85000"/>
              <a:buNone/>
              <a:defRPr/>
            </a:pPr>
            <a:endParaRPr lang="sr-Latn-RS" sz="4400" b="1" i="0" dirty="0">
              <a:solidFill>
                <a:schemeClr val="bg1"/>
              </a:solidFill>
            </a:endParaRPr>
          </a:p>
          <a:p>
            <a:pPr marL="731520" lvl="2" indent="-274320">
              <a:buClr>
                <a:srgbClr val="FF6600"/>
              </a:buClr>
              <a:buSzPct val="85000"/>
              <a:buFont typeface="Brush Script MT" pitchFamily="66" charset="0"/>
              <a:buChar char="O"/>
              <a:defRPr/>
            </a:pPr>
            <a:r>
              <a:rPr lang="en-GB" altLang="fr-FR" sz="4000" i="0" dirty="0" smtClean="0">
                <a:solidFill>
                  <a:schemeClr val="bg1"/>
                </a:solidFill>
                <a:latin typeface="+mj-lt"/>
              </a:rPr>
              <a:t>Physical</a:t>
            </a:r>
          </a:p>
          <a:p>
            <a:pPr marL="731520" lvl="2" indent="-274320">
              <a:buClr>
                <a:srgbClr val="FF6600"/>
              </a:buClr>
              <a:buSzPct val="85000"/>
              <a:buFont typeface="Brush Script MT" pitchFamily="66" charset="0"/>
              <a:buChar char="O"/>
              <a:defRPr/>
            </a:pPr>
            <a:r>
              <a:rPr lang="en-GB" altLang="fr-FR" sz="4000" i="0" dirty="0" smtClean="0">
                <a:solidFill>
                  <a:schemeClr val="bg1"/>
                </a:solidFill>
                <a:latin typeface="+mj-lt"/>
              </a:rPr>
              <a:t>Sensory </a:t>
            </a:r>
          </a:p>
          <a:p>
            <a:pPr marL="731520" lvl="2" indent="-274320">
              <a:buClr>
                <a:srgbClr val="FF6600"/>
              </a:buClr>
              <a:buSzPct val="85000"/>
              <a:buFont typeface="Brush Script MT" pitchFamily="66" charset="0"/>
              <a:buChar char="O"/>
              <a:defRPr/>
            </a:pPr>
            <a:r>
              <a:rPr lang="en-GB" altLang="fr-FR" sz="4000" i="0" dirty="0" smtClean="0">
                <a:solidFill>
                  <a:schemeClr val="bg1"/>
                </a:solidFill>
                <a:latin typeface="+mj-lt"/>
              </a:rPr>
              <a:t>Intellectual</a:t>
            </a:r>
          </a:p>
          <a:p>
            <a:pPr marL="731520" lvl="2" indent="-274320">
              <a:buClr>
                <a:srgbClr val="FF6600"/>
              </a:buClr>
              <a:buSzPct val="85000"/>
              <a:buFont typeface="Brush Script MT" pitchFamily="66" charset="0"/>
              <a:buChar char="O"/>
              <a:defRPr/>
            </a:pPr>
            <a:r>
              <a:rPr lang="en-GB" altLang="fr-FR" sz="4000" i="0" dirty="0" smtClean="0">
                <a:solidFill>
                  <a:schemeClr val="bg1"/>
                </a:solidFill>
                <a:latin typeface="+mj-lt"/>
              </a:rPr>
              <a:t>Universal design</a:t>
            </a:r>
            <a:endParaRPr lang="en-GB" altLang="fr-FR" i="0" dirty="0" smtClean="0">
              <a:solidFill>
                <a:schemeClr val="bg1"/>
              </a:solidFill>
              <a:latin typeface="+mj-lt"/>
            </a:endParaRPr>
          </a:p>
          <a:p>
            <a:pPr marL="731520" lvl="2" indent="-274320">
              <a:buClr>
                <a:srgbClr val="FF6600"/>
              </a:buClr>
              <a:buSzPct val="85000"/>
              <a:buFont typeface="Brush Script MT" pitchFamily="66" charset="0"/>
              <a:buChar char="O"/>
              <a:defRPr/>
            </a:pPr>
            <a:endParaRPr lang="en-GB" altLang="fr-FR" i="0" dirty="0" smtClean="0">
              <a:solidFill>
                <a:schemeClr val="bg1"/>
              </a:solidFill>
              <a:latin typeface="+mj-lt"/>
            </a:endParaRPr>
          </a:p>
          <a:p>
            <a:pPr marL="609600" indent="-609600" eaLnBrk="1" hangingPunct="1">
              <a:defRPr/>
            </a:pPr>
            <a:endParaRPr lang="en-GB" altLang="fr-FR" sz="2400" dirty="0">
              <a:latin typeface="+mj-lt"/>
            </a:endParaRPr>
          </a:p>
        </p:txBody>
      </p:sp>
      <p:pic>
        <p:nvPicPr>
          <p:cNvPr id="2" name="Picture 1" descr="International Symbol of Access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075" y="2737298"/>
            <a:ext cx="3055706" cy="3055706"/>
          </a:xfrm>
          <a:prstGeom prst="rect">
            <a:avLst/>
          </a:prstGeom>
        </p:spPr>
      </p:pic>
      <p:pic>
        <p:nvPicPr>
          <p:cNvPr id="4" name="Picture 3" descr="File:&lt;strong&gt;Disability&lt;/strong&gt; symbols.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4605" y="2475307"/>
            <a:ext cx="3579688" cy="3579688"/>
          </a:xfrm>
          <a:prstGeom prst="rect">
            <a:avLst/>
          </a:prstGeom>
        </p:spPr>
      </p:pic>
      <p:pic>
        <p:nvPicPr>
          <p:cNvPr id="5" name="Picture 4" descr="File:&lt;strong&gt;Disability&lt;/strong&gt; symbols.pn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021" y="2041882"/>
            <a:ext cx="4446539" cy="4446539"/>
          </a:xfrm>
          <a:prstGeom prst="rect">
            <a:avLst/>
          </a:prstGeom>
        </p:spPr>
      </p:pic>
      <p:pic>
        <p:nvPicPr>
          <p:cNvPr id="7" name="Picture 3"/>
          <p:cNvPicPr>
            <a:picLocks noChangeAspect="1"/>
          </p:cNvPicPr>
          <p:nvPr/>
        </p:nvPicPr>
        <p:blipFill>
          <a:blip r:embed="rId6"/>
          <a:srcRect/>
          <a:stretch>
            <a:fillRect/>
          </a:stretch>
        </p:blipFill>
        <p:spPr>
          <a:xfrm>
            <a:off x="162198" y="6266440"/>
            <a:ext cx="3342615" cy="413170"/>
          </a:xfrm>
          <a:prstGeom prst="rect">
            <a:avLst/>
          </a:prstGeom>
        </p:spPr>
      </p:pic>
    </p:spTree>
    <p:extLst>
      <p:ext uri="{BB962C8B-B14F-4D97-AF65-F5344CB8AC3E}">
        <p14:creationId xmlns:p14="http://schemas.microsoft.com/office/powerpoint/2010/main" val="134998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74">
                                            <p:txEl>
                                              <p:pRg st="4" end="4"/>
                                            </p:txEl>
                                          </p:spTgt>
                                        </p:tgtEl>
                                        <p:attrNameLst>
                                          <p:attrName>style.visibility</p:attrName>
                                        </p:attrNameLst>
                                      </p:cBhvr>
                                      <p:to>
                                        <p:strVal val="visible"/>
                                      </p:to>
                                    </p:set>
                                    <p:anim calcmode="lin" valueType="num">
                                      <p:cBhvr additive="base">
                                        <p:cTn id="11"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0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4">
                                            <p:txEl>
                                              <p:pRg st="6" end="6"/>
                                            </p:txEl>
                                          </p:spTgt>
                                        </p:tgtEl>
                                        <p:attrNameLst>
                                          <p:attrName>style.visibility</p:attrName>
                                        </p:attrNameLst>
                                      </p:cBhvr>
                                      <p:to>
                                        <p:strVal val="visible"/>
                                      </p:to>
                                    </p:set>
                                    <p:anim calcmode="lin" valueType="num">
                                      <p:cBhvr additive="base">
                                        <p:cTn id="17"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0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4">
                                            <p:txEl>
                                              <p:pRg st="5" end="5"/>
                                            </p:txEl>
                                          </p:spTgt>
                                        </p:tgtEl>
                                        <p:attrNameLst>
                                          <p:attrName>style.visibility</p:attrName>
                                        </p:attrNameLst>
                                      </p:cBhvr>
                                      <p:to>
                                        <p:strVal val="visible"/>
                                      </p:to>
                                    </p:set>
                                    <p:anim calcmode="lin" valueType="num">
                                      <p:cBhvr additive="base">
                                        <p:cTn id="23"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4">
                                            <p:txEl>
                                              <p:pRg st="7" end="7"/>
                                            </p:txEl>
                                          </p:spTgt>
                                        </p:tgtEl>
                                        <p:attrNameLst>
                                          <p:attrName>style.visibility</p:attrName>
                                        </p:attrNameLst>
                                      </p:cBhvr>
                                      <p:to>
                                        <p:strVal val="visible"/>
                                      </p:to>
                                    </p:set>
                                    <p:anim calcmode="lin" valueType="num">
                                      <p:cBhvr additive="base">
                                        <p:cTn id="33" dur="500" fill="hold"/>
                                        <p:tgtEl>
                                          <p:spTgt spid="307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mage shows a man who is holding a pen in his right hand and is surrounded by doodles and drawn images. There is a box drawn above his hand which reads: Plan" title="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306" y="259518"/>
            <a:ext cx="2737076" cy="2737076"/>
          </a:xfrm>
          <a:prstGeom prst="rect">
            <a:avLst/>
          </a:prstGeom>
        </p:spPr>
      </p:pic>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After the proceedings</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Individual care plan</a:t>
            </a: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Compensation </a:t>
            </a: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Secondary victimisation </a:t>
            </a:r>
          </a:p>
          <a:p>
            <a:pPr marL="0" indent="0" eaLnBrk="1" hangingPunct="1">
              <a:buFontTx/>
              <a:buNone/>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4" name="Picture 3" descr="The image shows a hand holding several banknotes. The hand is surrounded by six other symbols: credit card, stock market portfolio, piggy bank, suitcase, money bag and a calculator" title="Compens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741" y="1338476"/>
            <a:ext cx="3042565" cy="3316235"/>
          </a:xfrm>
          <a:prstGeom prst="rect">
            <a:avLst/>
          </a:prstGeom>
        </p:spPr>
      </p:pic>
      <p:pic>
        <p:nvPicPr>
          <p:cNvPr id="5" name="Picture 4" descr="The image shows a photograph of face of a man. The photograp is split in the middle. The left side is a black and white version of the photograph, the right hand side is also a black and white photograph, but with maximum light and exposition, so that th eimage appears much brigter and with different shading. Man's face is serious, and he is looking up expressing pain in his eyes. " title="Secondary victimis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227" y="3548742"/>
            <a:ext cx="4223657" cy="3167743"/>
          </a:xfrm>
          <a:prstGeom prst="rect">
            <a:avLst/>
          </a:prstGeom>
        </p:spPr>
      </p:pic>
      <p:pic>
        <p:nvPicPr>
          <p:cNvPr id="7" name="Picture 3"/>
          <p:cNvPicPr>
            <a:picLocks noChangeAspect="1"/>
          </p:cNvPicPr>
          <p:nvPr/>
        </p:nvPicPr>
        <p:blipFill>
          <a:blip r:embed="rId6"/>
          <a:srcRect/>
          <a:stretch>
            <a:fillRect/>
          </a:stretch>
        </p:blipFill>
        <p:spPr>
          <a:xfrm>
            <a:off x="162198" y="6266440"/>
            <a:ext cx="3342615" cy="413170"/>
          </a:xfrm>
          <a:prstGeom prst="rect">
            <a:avLst/>
          </a:prstGeom>
        </p:spPr>
      </p:pic>
    </p:spTree>
    <p:extLst>
      <p:ext uri="{BB962C8B-B14F-4D97-AF65-F5344CB8AC3E}">
        <p14:creationId xmlns:p14="http://schemas.microsoft.com/office/powerpoint/2010/main" val="348559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Effect transition="in" filter="fade">
                                      <p:cBhvr>
                                        <p:cTn id="7" dur="1000"/>
                                        <p:tgtEl>
                                          <p:spTgt spid="3074">
                                            <p:txEl>
                                              <p:pRg st="2" end="2"/>
                                            </p:txEl>
                                          </p:spTgt>
                                        </p:tgtEl>
                                      </p:cBhvr>
                                    </p:animEffect>
                                    <p:anim calcmode="lin" valueType="num">
                                      <p:cBhvr>
                                        <p:cTn id="8"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4" end="4"/>
                                            </p:txEl>
                                          </p:spTgt>
                                        </p:tgtEl>
                                        <p:attrNameLst>
                                          <p:attrName>style.visibility</p:attrName>
                                        </p:attrNameLst>
                                      </p:cBhvr>
                                      <p:to>
                                        <p:strVal val="visible"/>
                                      </p:to>
                                    </p:set>
                                    <p:animEffect transition="in" filter="fade">
                                      <p:cBhvr>
                                        <p:cTn id="21" dur="1000"/>
                                        <p:tgtEl>
                                          <p:spTgt spid="3074">
                                            <p:txEl>
                                              <p:pRg st="4" end="4"/>
                                            </p:txEl>
                                          </p:spTgt>
                                        </p:tgtEl>
                                      </p:cBhvr>
                                    </p:animEffect>
                                    <p:anim calcmode="lin" valueType="num">
                                      <p:cBhvr>
                                        <p:cTn id="22"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6" end="6"/>
                                            </p:txEl>
                                          </p:spTgt>
                                        </p:tgtEl>
                                        <p:attrNameLst>
                                          <p:attrName>style.visibility</p:attrName>
                                        </p:attrNameLst>
                                      </p:cBhvr>
                                      <p:to>
                                        <p:strVal val="visible"/>
                                      </p:to>
                                    </p:set>
                                    <p:animEffect transition="in" filter="fade">
                                      <p:cBhvr>
                                        <p:cTn id="35" dur="1000"/>
                                        <p:tgtEl>
                                          <p:spTgt spid="3074">
                                            <p:txEl>
                                              <p:pRg st="6" end="6"/>
                                            </p:txEl>
                                          </p:spTgt>
                                        </p:tgtEl>
                                      </p:cBhvr>
                                    </p:animEffect>
                                    <p:anim calcmode="lin" valueType="num">
                                      <p:cBhvr>
                                        <p:cTn id="36"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sr-Latn-RS" sz="6000" b="1" dirty="0" smtClean="0">
                <a:solidFill>
                  <a:srgbClr val="FF9933"/>
                </a:solidFill>
              </a:rPr>
              <a:t>Thank you!</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256032" lvl="1" indent="0" algn="ctr">
              <a:buClr>
                <a:srgbClr val="FF6600"/>
              </a:buClr>
              <a:buSzPct val="85000"/>
              <a:buNone/>
              <a:defRPr/>
            </a:pPr>
            <a:r>
              <a:rPr lang="sr-Latn-RS" sz="2800" b="1" dirty="0" smtClean="0">
                <a:solidFill>
                  <a:schemeClr val="bg1"/>
                </a:solidFill>
              </a:rPr>
              <a:t>Aleksandra Ivanković </a:t>
            </a:r>
          </a:p>
          <a:p>
            <a:pPr marL="256032" lvl="1" indent="0" algn="ctr">
              <a:buClr>
                <a:srgbClr val="FF6600"/>
              </a:buClr>
              <a:buSzPct val="85000"/>
              <a:buNone/>
              <a:defRPr/>
            </a:pPr>
            <a:r>
              <a:rPr lang="sr-Latn-RS" sz="2800" dirty="0" smtClean="0">
                <a:solidFill>
                  <a:schemeClr val="bg1"/>
                </a:solidFill>
              </a:rPr>
              <a:t>Victim Support Europe</a:t>
            </a:r>
          </a:p>
          <a:p>
            <a:pPr marL="256032" lvl="1" indent="0" algn="ctr">
              <a:buClr>
                <a:srgbClr val="FF6600"/>
              </a:buClr>
              <a:buSzPct val="85000"/>
              <a:buNone/>
              <a:defRPr/>
            </a:pPr>
            <a:r>
              <a:rPr lang="sr-Latn-RS" sz="2800" dirty="0" smtClean="0">
                <a:solidFill>
                  <a:schemeClr val="bg1"/>
                </a:solidFill>
                <a:hlinkClick r:id="rId3"/>
              </a:rPr>
              <a:t>a.ivankovic@victimsupporteurope.eu</a:t>
            </a:r>
            <a:r>
              <a:rPr lang="sr-Latn-RS" sz="2800" dirty="0" smtClean="0">
                <a:solidFill>
                  <a:schemeClr val="bg1"/>
                </a:solidFill>
              </a:rPr>
              <a:t> </a:t>
            </a:r>
            <a:endParaRPr lang="en-GB" sz="2800" dirty="0" smtClean="0">
              <a:solidFill>
                <a:schemeClr val="bg1"/>
              </a:solidFill>
            </a:endParaRPr>
          </a:p>
          <a:p>
            <a:pPr marL="0" indent="0" eaLnBrk="1" hangingPunct="1">
              <a:buFontTx/>
              <a:buNone/>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4" name="Picture 3"/>
          <p:cNvPicPr>
            <a:picLocks noChangeAspect="1"/>
          </p:cNvPicPr>
          <p:nvPr/>
        </p:nvPicPr>
        <p:blipFill>
          <a:blip r:embed="rId4"/>
          <a:srcRect/>
          <a:stretch>
            <a:fillRect/>
          </a:stretch>
        </p:blipFill>
        <p:spPr>
          <a:xfrm>
            <a:off x="162198" y="6266440"/>
            <a:ext cx="3342615" cy="413170"/>
          </a:xfrm>
          <a:prstGeom prst="rect">
            <a:avLst/>
          </a:prstGeom>
        </p:spPr>
      </p:pic>
    </p:spTree>
    <p:extLst>
      <p:ext uri="{BB962C8B-B14F-4D97-AF65-F5344CB8AC3E}">
        <p14:creationId xmlns:p14="http://schemas.microsoft.com/office/powerpoint/2010/main" val="35951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fontScale="90000"/>
          </a:bodyPr>
          <a:lstStyle/>
          <a:p>
            <a:pPr algn="ctr"/>
            <a:r>
              <a:rPr lang="en-GB" sz="6000" b="1" dirty="0" smtClean="0">
                <a:solidFill>
                  <a:srgbClr val="FF9933"/>
                </a:solidFill>
              </a:rPr>
              <a:t>Victimisation of persons with disabilities</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endParaRPr lang="en-GB" altLang="fr-FR" sz="2800" dirty="0" smtClean="0">
              <a:solidFill>
                <a:schemeClr val="bg1"/>
              </a:solidFill>
            </a:endParaRPr>
          </a:p>
          <a:p>
            <a:pPr marL="530352" lvl="1" indent="-274320">
              <a:buClr>
                <a:srgbClr val="FF6600"/>
              </a:buClr>
              <a:buSzPct val="85000"/>
              <a:buFont typeface="Brush Script MT" pitchFamily="66" charset="0"/>
              <a:buChar char="O"/>
              <a:defRPr/>
            </a:pPr>
            <a:endParaRPr lang="en-GB" altLang="fr-FR" sz="2800" dirty="0">
              <a:solidFill>
                <a:schemeClr val="bg1"/>
              </a:solidFill>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rPr>
              <a:t>1 in 10 EU citizens has some form of disability</a:t>
            </a:r>
          </a:p>
          <a:p>
            <a:pPr marL="530352" lvl="1" indent="-274320">
              <a:buClr>
                <a:srgbClr val="FF6600"/>
              </a:buClr>
              <a:buSzPct val="85000"/>
              <a:buFont typeface="Brush Script MT" pitchFamily="66" charset="0"/>
              <a:buChar char="O"/>
              <a:defRPr/>
            </a:pPr>
            <a:endParaRPr lang="en-GB" altLang="fr-FR" sz="2800" dirty="0" smtClean="0">
              <a:solidFill>
                <a:schemeClr val="bg1"/>
              </a:solidFill>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rPr>
              <a:t>2 </a:t>
            </a:r>
            <a:r>
              <a:rPr lang="en-GB" altLang="fr-FR" sz="2800" dirty="0" smtClean="0">
                <a:solidFill>
                  <a:schemeClr val="bg1"/>
                </a:solidFill>
              </a:rPr>
              <a:t>to 7 times more likely to become victims </a:t>
            </a:r>
          </a:p>
          <a:p>
            <a:pPr marL="530352" lvl="1" indent="-274320">
              <a:buClr>
                <a:srgbClr val="FF6600"/>
              </a:buClr>
              <a:buSzPct val="85000"/>
              <a:buFont typeface="Brush Script MT" pitchFamily="66" charset="0"/>
              <a:buChar char="O"/>
              <a:defRPr/>
            </a:pPr>
            <a:endParaRPr lang="en-GB" altLang="fr-FR" sz="2800" dirty="0" smtClean="0">
              <a:solidFill>
                <a:schemeClr val="bg1"/>
              </a:solidFill>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latin typeface="+mj-lt"/>
              </a:rPr>
              <a:t>Persons with intellectual disabilities are most likely to become victims</a:t>
            </a:r>
          </a:p>
          <a:p>
            <a:pPr marL="256032" lvl="1" indent="0">
              <a:buClr>
                <a:srgbClr val="FF6600"/>
              </a:buClr>
              <a:buSzPct val="85000"/>
              <a:buNone/>
              <a:defRPr/>
            </a:pPr>
            <a:endParaRPr lang="en-GB" altLang="fr-FR" sz="2800" b="1" dirty="0" smtClean="0">
              <a:solidFill>
                <a:schemeClr val="bg1"/>
              </a:solidFill>
              <a:latin typeface="+mj-lt"/>
            </a:endParaRPr>
          </a:p>
          <a:p>
            <a:pPr marL="530352" lvl="1" indent="-274320">
              <a:buClr>
                <a:srgbClr val="FF6600"/>
              </a:buClr>
              <a:buSzPct val="85000"/>
              <a:buFont typeface="Brush Script MT" pitchFamily="66" charset="0"/>
              <a:buChar char="O"/>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2" name="Picture 1" descr="The image shows ten figures, representing ten persons, one is coloured in blue and the remaining nine are coloured in grey, to represent one person in ten who become victims of crime" title="One in 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630" y="1628056"/>
            <a:ext cx="5441777" cy="1516273"/>
          </a:xfrm>
          <a:prstGeom prst="rect">
            <a:avLst/>
          </a:prstGeom>
        </p:spPr>
      </p:pic>
      <p:pic>
        <p:nvPicPr>
          <p:cNvPr id="4" name="Picture 3" descr="The image shows ten figures representing ten persons. One is coloured in blue, one in red and the remaining eight in grey, to represent two persons with disabilties in ten who become victims of crimes. " title="Two in t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3568" y="1411084"/>
            <a:ext cx="5719900" cy="1593767"/>
          </a:xfrm>
          <a:prstGeom prst="rect">
            <a:avLst/>
          </a:prstGeom>
        </p:spPr>
      </p:pic>
      <p:pic>
        <p:nvPicPr>
          <p:cNvPr id="5" name="Picture 4" descr="The image shows ten figures representing ten persons, one is coloured in blue, six more in red and three in grey, to symbolise seven persons with disabilties in ten who are victims of crimes. " title="Seven in t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3566" y="1411083"/>
            <a:ext cx="5719902" cy="1593767"/>
          </a:xfrm>
          <a:prstGeom prst="rect">
            <a:avLst/>
          </a:prstGeom>
        </p:spPr>
      </p:pic>
      <p:pic>
        <p:nvPicPr>
          <p:cNvPr id="7" name="Picture 3"/>
          <p:cNvPicPr>
            <a:picLocks noChangeAspect="1"/>
          </p:cNvPicPr>
          <p:nvPr/>
        </p:nvPicPr>
        <p:blipFill>
          <a:blip r:embed="rId6"/>
          <a:srcRect/>
          <a:stretch>
            <a:fillRect/>
          </a:stretch>
        </p:blipFill>
        <p:spPr>
          <a:xfrm>
            <a:off x="8607260" y="5954904"/>
            <a:ext cx="3342615" cy="413170"/>
          </a:xfrm>
          <a:prstGeom prst="rect">
            <a:avLst/>
          </a:prstGeom>
        </p:spPr>
      </p:pic>
    </p:spTree>
    <p:extLst>
      <p:ext uri="{BB962C8B-B14F-4D97-AF65-F5344CB8AC3E}">
        <p14:creationId xmlns:p14="http://schemas.microsoft.com/office/powerpoint/2010/main" val="333088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4">
                                            <p:txEl>
                                              <p:pRg st="3" end="3"/>
                                            </p:txEl>
                                          </p:spTgt>
                                        </p:tgtEl>
                                        <p:attrNameLst>
                                          <p:attrName>style.visibility</p:attrName>
                                        </p:attrNameLst>
                                      </p:cBhvr>
                                      <p:to>
                                        <p:strVal val="visible"/>
                                      </p:to>
                                    </p:set>
                                    <p:anim calcmode="lin" valueType="num">
                                      <p:cBhvr additive="base">
                                        <p:cTn id="13" dur="500" fill="hold"/>
                                        <p:tgtEl>
                                          <p:spTgt spid="307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4">
                                            <p:txEl>
                                              <p:pRg st="5" end="5"/>
                                            </p:txEl>
                                          </p:spTgt>
                                        </p:tgtEl>
                                        <p:attrNameLst>
                                          <p:attrName>style.visibility</p:attrName>
                                        </p:attrNameLst>
                                      </p:cBhvr>
                                      <p:to>
                                        <p:strVal val="visible"/>
                                      </p:to>
                                    </p:set>
                                    <p:anim calcmode="lin" valueType="num">
                                      <p:cBhvr additive="base">
                                        <p:cTn id="19" dur="5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4">
                                            <p:txEl>
                                              <p:pRg st="7" end="7"/>
                                            </p:txEl>
                                          </p:spTgt>
                                        </p:tgtEl>
                                        <p:attrNameLst>
                                          <p:attrName>style.visibility</p:attrName>
                                        </p:attrNameLst>
                                      </p:cBhvr>
                                      <p:to>
                                        <p:strVal val="visible"/>
                                      </p:to>
                                    </p:set>
                                    <p:anim calcmode="lin" valueType="num">
                                      <p:cBhvr additive="base">
                                        <p:cTn id="37" dur="500" fill="hold"/>
                                        <p:tgtEl>
                                          <p:spTgt spid="307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Specific forms of victimisation </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r>
              <a:rPr lang="en-GB" sz="2800" dirty="0" smtClean="0">
                <a:solidFill>
                  <a:schemeClr val="bg1"/>
                </a:solidFill>
              </a:rPr>
              <a:t>Institutionalisation</a:t>
            </a: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latin typeface="+mj-lt"/>
              </a:rPr>
              <a:t>Sexual and reproductive health</a:t>
            </a:r>
          </a:p>
          <a:p>
            <a:pPr marL="530352" lvl="1" indent="-274320">
              <a:buClr>
                <a:srgbClr val="FF6600"/>
              </a:buClr>
              <a:buSzPct val="85000"/>
              <a:buFont typeface="Brush Script MT" pitchFamily="66" charset="0"/>
              <a:buChar char="O"/>
              <a:defRPr/>
            </a:pPr>
            <a:endParaRPr lang="en-GB" altLang="fr-FR" sz="2800" dirty="0" smtClean="0">
              <a:solidFill>
                <a:schemeClr val="bg1"/>
              </a:solidFill>
              <a:latin typeface="+mj-lt"/>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latin typeface="+mj-lt"/>
              </a:rPr>
              <a:t>Parental rights </a:t>
            </a:r>
          </a:p>
          <a:p>
            <a:pPr marL="530352" lvl="1" indent="-274320">
              <a:buClr>
                <a:srgbClr val="FF6600"/>
              </a:buClr>
              <a:buSzPct val="85000"/>
              <a:buFont typeface="Brush Script MT" pitchFamily="66" charset="0"/>
              <a:buChar char="O"/>
              <a:defRPr/>
            </a:pPr>
            <a:endParaRPr lang="en-GB" altLang="fr-FR" sz="2800" dirty="0" smtClean="0">
              <a:solidFill>
                <a:schemeClr val="bg1"/>
              </a:solidFill>
              <a:latin typeface="+mj-lt"/>
            </a:endParaRPr>
          </a:p>
          <a:p>
            <a:pPr marL="530352" lvl="1" indent="-274320">
              <a:buClr>
                <a:srgbClr val="FF6600"/>
              </a:buClr>
              <a:buSzPct val="85000"/>
              <a:buFont typeface="Brush Script MT" pitchFamily="66" charset="0"/>
              <a:buChar char="O"/>
              <a:defRPr/>
            </a:pPr>
            <a:r>
              <a:rPr lang="en-GB" altLang="fr-FR" sz="2800" dirty="0" smtClean="0">
                <a:solidFill>
                  <a:schemeClr val="bg1"/>
                </a:solidFill>
                <a:latin typeface="+mj-lt"/>
              </a:rPr>
              <a:t>Hate crimes</a:t>
            </a:r>
            <a:endParaRPr lang="en-US" altLang="fr-FR" sz="2000"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2" name="Picture 1" descr="The image shows four children who appear to have disabilities. Two of them are sitting on a bare bench leaning to a bare wall, the remaining two are sitting on the floor. They appear to be dressed only in their tops, no bottoms. They all appear to be boys, because of their short hair, but it is impossible to be sure. &#10;One child sho is sitting on the bench appears to have his arms restrained in some sort of a strait jacket. His left foot is tied with a rope to the left foot of another child who is sitting on the floor. &#10;The boy in the strait jacket is looking to the side, the remaining three look into the camera with looks of despair. " title="Children in an institu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231" y="1443350"/>
            <a:ext cx="4659086" cy="3199239"/>
          </a:xfrm>
          <a:prstGeom prst="rect">
            <a:avLst/>
          </a:prstGeom>
        </p:spPr>
      </p:pic>
      <p:pic>
        <p:nvPicPr>
          <p:cNvPr id="4" name="Picture 3" descr="The image shows six symbols, repeated in different order and different colours in two rows. They are represented as drawings in white lines on a coloured background.&#10;Top row: pink stetoscope, red medicine box, orange condom, blue diafragm, purple IUD and grey writing pad&#10;Bottom row: greed IUD, yellow diafragm, blue medicine box, pink writing pad, lighter pink condom, orange stetoscope. " title="Sexual and reproductive heal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129" y="1569181"/>
            <a:ext cx="6716062" cy="2219635"/>
          </a:xfrm>
          <a:prstGeom prst="rect">
            <a:avLst/>
          </a:prstGeom>
        </p:spPr>
      </p:pic>
      <p:pic>
        <p:nvPicPr>
          <p:cNvPr id="5" name="Picture 4" descr="The image shows a paper with a drawing of what appears to be a family: a man, a woman and a child holding hands. The drawing is torn in two, cutting the male figure off and the two parts of the torn paper are standing slightly apart. " title="Torn famil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067" y="3611839"/>
            <a:ext cx="4183396" cy="2932974"/>
          </a:xfrm>
          <a:prstGeom prst="rect">
            <a:avLst/>
          </a:prstGeom>
        </p:spPr>
      </p:pic>
      <p:pic>
        <p:nvPicPr>
          <p:cNvPr id="6" name="Picture 5" descr="The image shows palms of one person's hands lifted in what appears an attempt to defend. The hands are held up, with palms and fingers spread. They are on the left hand side of the image. On the right hand side are at least eight other hands, all pointing fingers towards the hands on the left, appearing as they are attacking and accusing. " title="Pointing finge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4492" y="3352033"/>
            <a:ext cx="6313336" cy="3019879"/>
          </a:xfrm>
          <a:prstGeom prst="rect">
            <a:avLst/>
          </a:prstGeom>
        </p:spPr>
      </p:pic>
      <p:pic>
        <p:nvPicPr>
          <p:cNvPr id="8" name="Picture 3"/>
          <p:cNvPicPr>
            <a:picLocks noChangeAspect="1"/>
          </p:cNvPicPr>
          <p:nvPr/>
        </p:nvPicPr>
        <p:blipFill>
          <a:blip r:embed="rId7"/>
          <a:srcRect/>
          <a:stretch>
            <a:fillRect/>
          </a:stretch>
        </p:blipFill>
        <p:spPr>
          <a:xfrm>
            <a:off x="214375" y="148568"/>
            <a:ext cx="3342615" cy="413170"/>
          </a:xfrm>
          <a:prstGeom prst="rect">
            <a:avLst/>
          </a:prstGeom>
        </p:spPr>
      </p:pic>
    </p:spTree>
    <p:extLst>
      <p:ext uri="{BB962C8B-B14F-4D97-AF65-F5344CB8AC3E}">
        <p14:creationId xmlns:p14="http://schemas.microsoft.com/office/powerpoint/2010/main" val="313568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anim calcmode="lin" valueType="num">
                                      <p:cBhvr additive="base">
                                        <p:cTn id="19" dur="500" fill="hold"/>
                                        <p:tgtEl>
                                          <p:spTgt spid="3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4">
                                            <p:txEl>
                                              <p:pRg st="5" end="5"/>
                                            </p:txEl>
                                          </p:spTgt>
                                        </p:tgtEl>
                                        <p:attrNameLst>
                                          <p:attrName>style.visibility</p:attrName>
                                        </p:attrNameLst>
                                      </p:cBhvr>
                                      <p:to>
                                        <p:strVal val="visible"/>
                                      </p:to>
                                    </p:set>
                                    <p:anim calcmode="lin" valueType="num">
                                      <p:cBhvr additive="base">
                                        <p:cTn id="31" dur="5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4">
                                            <p:txEl>
                                              <p:pRg st="7" end="7"/>
                                            </p:txEl>
                                          </p:spTgt>
                                        </p:tgtEl>
                                        <p:attrNameLst>
                                          <p:attrName>style.visibility</p:attrName>
                                        </p:attrNameLst>
                                      </p:cBhvr>
                                      <p:to>
                                        <p:strVal val="visible"/>
                                      </p:to>
                                    </p:set>
                                    <p:anim calcmode="lin" valueType="num">
                                      <p:cBhvr additive="base">
                                        <p:cTn id="43" dur="500" fill="hold"/>
                                        <p:tgtEl>
                                          <p:spTgt spid="307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Victims’ </a:t>
            </a:r>
            <a:r>
              <a:rPr lang="en-GB" sz="6000" b="1" dirty="0" smtClean="0">
                <a:solidFill>
                  <a:srgbClr val="FF9933"/>
                </a:solidFill>
              </a:rPr>
              <a:t>Rights Directive</a:t>
            </a:r>
            <a:endParaRPr lang="en-GB" sz="6000" b="1" dirty="0">
              <a:solidFill>
                <a:srgbClr val="FF9933"/>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54964720"/>
              </p:ext>
            </p:extLst>
          </p:nvPr>
        </p:nvGraphicFramePr>
        <p:xfrm>
          <a:off x="399393" y="1723697"/>
          <a:ext cx="11288110" cy="480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rcRect/>
          <a:stretch>
            <a:fillRect/>
          </a:stretch>
        </p:blipFill>
        <p:spPr>
          <a:xfrm>
            <a:off x="8454860" y="6246438"/>
            <a:ext cx="3342615" cy="413170"/>
          </a:xfrm>
          <a:prstGeom prst="rect">
            <a:avLst/>
          </a:prstGeom>
        </p:spPr>
      </p:pic>
    </p:spTree>
    <p:extLst>
      <p:ext uri="{BB962C8B-B14F-4D97-AF65-F5344CB8AC3E}">
        <p14:creationId xmlns:p14="http://schemas.microsoft.com/office/powerpoint/2010/main" val="42937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ually, justice is represented as a woman holding a scale and with a bandage on her eyes. In the present image, the woman holds the scale in her right hand, while with her left hand she lifted the bandage and is peaking outside. " title="Justice that is not bli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719" y="1628056"/>
            <a:ext cx="4253667" cy="4488043"/>
          </a:xfrm>
          <a:prstGeom prst="rect">
            <a:avLst/>
          </a:prstGeom>
        </p:spPr>
      </p:pic>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Rights in criminal proceedings</a:t>
            </a:r>
            <a:endParaRPr lang="en-GB" sz="6000" b="1" dirty="0">
              <a:solidFill>
                <a:srgbClr val="FF9933"/>
              </a:solidFill>
            </a:endParaRPr>
          </a:p>
        </p:txBody>
      </p:sp>
      <p:sp>
        <p:nvSpPr>
          <p:cNvPr id="3074" name="Rectangle 3"/>
          <p:cNvSpPr>
            <a:spLocks noGrp="1" noChangeArrowheads="1"/>
          </p:cNvSpPr>
          <p:nvPr>
            <p:ph idx="1"/>
          </p:nvPr>
        </p:nvSpPr>
        <p:spPr>
          <a:xfrm>
            <a:off x="-379258" y="2893423"/>
            <a:ext cx="10753726" cy="3766185"/>
          </a:xfrm>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731520" lvl="2" indent="-274320">
              <a:buClr>
                <a:srgbClr val="FF6600"/>
              </a:buClr>
              <a:buSzPct val="85000"/>
              <a:buFont typeface="Brush Script MT" pitchFamily="66" charset="0"/>
              <a:buChar char="O"/>
              <a:defRPr/>
            </a:pPr>
            <a:r>
              <a:rPr lang="en-GB" sz="2400" b="1" dirty="0" smtClean="0">
                <a:solidFill>
                  <a:schemeClr val="bg1"/>
                </a:solidFill>
              </a:rPr>
              <a:t>Right to be heard</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question decision not to prosecute</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safeguards in the context of restorative justice</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legal aid</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reimbursement of expenses</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return of property</a:t>
            </a: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Right to decision on compensation </a:t>
            </a:r>
            <a:endParaRPr lang="en-GB" altLang="fr-FR" sz="2400" b="1" dirty="0" smtClean="0">
              <a:solidFill>
                <a:schemeClr val="bg1"/>
              </a:solidFill>
              <a:latin typeface="+mj-lt"/>
            </a:endParaRPr>
          </a:p>
          <a:p>
            <a:pPr marL="731520" lvl="2" indent="-274320">
              <a:buClr>
                <a:srgbClr val="FF6600"/>
              </a:buClr>
              <a:buSzPct val="85000"/>
              <a:buFont typeface="Brush Script MT" pitchFamily="66" charset="0"/>
              <a:buChar char="O"/>
              <a:defRPr/>
            </a:pPr>
            <a:r>
              <a:rPr lang="en-GB" altLang="fr-FR" sz="2400" b="1" dirty="0" smtClean="0">
                <a:solidFill>
                  <a:schemeClr val="bg1"/>
                </a:solidFill>
                <a:latin typeface="+mj-lt"/>
              </a:rPr>
              <a:t>Individual needs assessment </a:t>
            </a:r>
            <a:endParaRPr lang="en-GB" altLang="fr-FR" b="1" dirty="0" smtClean="0">
              <a:solidFill>
                <a:schemeClr val="bg1"/>
              </a:solidFill>
              <a:latin typeface="+mj-lt"/>
            </a:endParaRPr>
          </a:p>
          <a:p>
            <a:pPr marL="731520" lvl="2" indent="-274320">
              <a:buClr>
                <a:srgbClr val="FF6600"/>
              </a:buClr>
              <a:buSzPct val="85000"/>
              <a:buFont typeface="Brush Script MT" pitchFamily="66" charset="0"/>
              <a:buChar char="O"/>
              <a:defRPr/>
            </a:pPr>
            <a:endParaRPr lang="en-US" altLang="fr-FR" sz="2000" i="0" dirty="0">
              <a:solidFill>
                <a:schemeClr val="bg1"/>
              </a:solidFill>
              <a:latin typeface="+mj-lt"/>
            </a:endParaRPr>
          </a:p>
          <a:p>
            <a:pPr marL="609600" indent="-609600" eaLnBrk="1" hangingPunct="1">
              <a:defRPr/>
            </a:pPr>
            <a:endParaRPr lang="en-GB" altLang="fr-FR" sz="2400" dirty="0">
              <a:latin typeface="+mj-lt"/>
            </a:endParaRPr>
          </a:p>
        </p:txBody>
      </p:sp>
      <p:pic>
        <p:nvPicPr>
          <p:cNvPr id="5" name="Picture 3"/>
          <p:cNvPicPr>
            <a:picLocks noChangeAspect="1"/>
          </p:cNvPicPr>
          <p:nvPr/>
        </p:nvPicPr>
        <p:blipFill>
          <a:blip r:embed="rId4"/>
          <a:srcRect/>
          <a:stretch>
            <a:fillRect/>
          </a:stretch>
        </p:blipFill>
        <p:spPr>
          <a:xfrm>
            <a:off x="8454860" y="6246438"/>
            <a:ext cx="3342615" cy="413170"/>
          </a:xfrm>
          <a:prstGeom prst="rect">
            <a:avLst/>
          </a:prstGeom>
        </p:spPr>
      </p:pic>
    </p:spTree>
    <p:extLst>
      <p:ext uri="{BB962C8B-B14F-4D97-AF65-F5344CB8AC3E}">
        <p14:creationId xmlns:p14="http://schemas.microsoft.com/office/powerpoint/2010/main" val="32397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500"/>
                                        <p:tgtEl>
                                          <p:spTgt spid="30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fade">
                                      <p:cBhvr>
                                        <p:cTn id="12" dur="500"/>
                                        <p:tgtEl>
                                          <p:spTgt spid="30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fade">
                                      <p:cBhvr>
                                        <p:cTn id="17" dur="500"/>
                                        <p:tgtEl>
                                          <p:spTgt spid="30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fade">
                                      <p:cBhvr>
                                        <p:cTn id="22" dur="500"/>
                                        <p:tgtEl>
                                          <p:spTgt spid="30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fade">
                                      <p:cBhvr>
                                        <p:cTn id="27" dur="500"/>
                                        <p:tgtEl>
                                          <p:spTgt spid="30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Effect transition="in" filter="fade">
                                      <p:cBhvr>
                                        <p:cTn id="32" dur="500"/>
                                        <p:tgtEl>
                                          <p:spTgt spid="307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4">
                                            <p:txEl>
                                              <p:pRg st="7" end="7"/>
                                            </p:txEl>
                                          </p:spTgt>
                                        </p:tgtEl>
                                        <p:attrNameLst>
                                          <p:attrName>style.visibility</p:attrName>
                                        </p:attrNameLst>
                                      </p:cBhvr>
                                      <p:to>
                                        <p:strVal val="visible"/>
                                      </p:to>
                                    </p:set>
                                    <p:animEffect transition="in" filter="fade">
                                      <p:cBhvr>
                                        <p:cTn id="37" dur="500"/>
                                        <p:tgtEl>
                                          <p:spTgt spid="3074">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74">
                                            <p:txEl>
                                              <p:pRg st="8" end="8"/>
                                            </p:txEl>
                                          </p:spTgt>
                                        </p:tgtEl>
                                        <p:attrNameLst>
                                          <p:attrName>style.visibility</p:attrName>
                                        </p:attrNameLst>
                                      </p:cBhvr>
                                      <p:to>
                                        <p:strVal val="visible"/>
                                      </p:to>
                                    </p:set>
                                    <p:animEffect transition="in" filter="fade">
                                      <p:cBhvr>
                                        <p:cTn id="40" dur="500"/>
                                        <p:tgtEl>
                                          <p:spTgt spid="307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Victims’ needs in proceedings</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731520" lvl="2" indent="-274320">
              <a:buClr>
                <a:srgbClr val="FF6600"/>
              </a:buClr>
              <a:buSzPct val="85000"/>
              <a:buFont typeface="Brush Script MT" pitchFamily="66" charset="0"/>
              <a:buChar char="O"/>
              <a:defRPr/>
            </a:pPr>
            <a:endParaRPr lang="en-GB" sz="2400" i="0" dirty="0" smtClean="0">
              <a:solidFill>
                <a:schemeClr val="bg1"/>
              </a:solidFill>
            </a:endParaRPr>
          </a:p>
          <a:p>
            <a:pPr marL="457200" lvl="2" indent="0" algn="ctr">
              <a:buClr>
                <a:srgbClr val="FF6600"/>
              </a:buClr>
              <a:buSzPct val="85000"/>
              <a:buNone/>
              <a:defRPr/>
            </a:pPr>
            <a:r>
              <a:rPr lang="en-GB" altLang="fr-FR" i="0" dirty="0" smtClean="0">
                <a:solidFill>
                  <a:schemeClr val="bg1"/>
                </a:solidFill>
                <a:latin typeface="+mj-lt"/>
              </a:rPr>
              <a:t>	</a:t>
            </a:r>
            <a:r>
              <a:rPr lang="en-GB" altLang="fr-FR" sz="2800" i="0" dirty="0" smtClean="0">
                <a:solidFill>
                  <a:schemeClr val="bg1"/>
                </a:solidFill>
                <a:latin typeface="+mj-lt"/>
              </a:rPr>
              <a:t>“Personal </a:t>
            </a:r>
            <a:r>
              <a:rPr lang="en-GB" altLang="fr-FR" sz="2800" i="0" dirty="0">
                <a:solidFill>
                  <a:schemeClr val="bg1"/>
                </a:solidFill>
                <a:latin typeface="+mj-lt"/>
              </a:rPr>
              <a:t>situation and immediate needs, age, gender, possible </a:t>
            </a:r>
            <a:r>
              <a:rPr lang="en-GB" altLang="fr-FR" sz="2800" i="0" u="sng" dirty="0">
                <a:solidFill>
                  <a:schemeClr val="bg1"/>
                </a:solidFill>
                <a:latin typeface="+mj-lt"/>
              </a:rPr>
              <a:t>disability</a:t>
            </a:r>
            <a:r>
              <a:rPr lang="en-GB" altLang="fr-FR" sz="2800" i="0" dirty="0">
                <a:solidFill>
                  <a:schemeClr val="bg1"/>
                </a:solidFill>
                <a:latin typeface="+mj-lt"/>
              </a:rPr>
              <a:t> and maturity of </a:t>
            </a:r>
            <a:r>
              <a:rPr lang="en-GB" altLang="fr-FR" sz="2800" i="0" dirty="0" smtClean="0">
                <a:solidFill>
                  <a:schemeClr val="bg1"/>
                </a:solidFill>
                <a:latin typeface="+mj-lt"/>
              </a:rPr>
              <a:t>victims </a:t>
            </a:r>
            <a:r>
              <a:rPr lang="en-GB" altLang="fr-FR" sz="2800" i="0" dirty="0">
                <a:solidFill>
                  <a:schemeClr val="bg1"/>
                </a:solidFill>
                <a:latin typeface="+mj-lt"/>
              </a:rPr>
              <a:t>of crime should be taken into account while fully respecting their physical, mental and </a:t>
            </a:r>
            <a:r>
              <a:rPr lang="en-GB" altLang="fr-FR" sz="2800" i="0" dirty="0" smtClean="0">
                <a:solidFill>
                  <a:schemeClr val="bg1"/>
                </a:solidFill>
                <a:latin typeface="+mj-lt"/>
              </a:rPr>
              <a:t>	moral integrity”</a:t>
            </a:r>
          </a:p>
          <a:p>
            <a:pPr marL="731520" lvl="2" indent="-274320">
              <a:buClr>
                <a:srgbClr val="FF6600"/>
              </a:buClr>
              <a:buSzPct val="85000"/>
              <a:buFont typeface="Brush Script MT" pitchFamily="66" charset="0"/>
              <a:buChar char="O"/>
              <a:defRPr/>
            </a:pPr>
            <a:endParaRPr lang="en-US" altLang="fr-FR" sz="2000" i="0" dirty="0">
              <a:solidFill>
                <a:schemeClr val="bg1"/>
              </a:solidFill>
              <a:latin typeface="+mj-lt"/>
            </a:endParaRPr>
          </a:p>
          <a:p>
            <a:pPr marL="609600" indent="-609600" eaLnBrk="1" hangingPunct="1">
              <a:defRPr/>
            </a:pPr>
            <a:endParaRPr lang="en-GB" altLang="fr-FR" sz="2400" dirty="0">
              <a:latin typeface="+mj-lt"/>
            </a:endParaRPr>
          </a:p>
        </p:txBody>
      </p:sp>
      <p:pic>
        <p:nvPicPr>
          <p:cNvPr id="4" name="Picture 3"/>
          <p:cNvPicPr>
            <a:picLocks noChangeAspect="1"/>
          </p:cNvPicPr>
          <p:nvPr/>
        </p:nvPicPr>
        <p:blipFill>
          <a:blip r:embed="rId3"/>
          <a:srcRect/>
          <a:stretch>
            <a:fillRect/>
          </a:stretch>
        </p:blipFill>
        <p:spPr>
          <a:xfrm>
            <a:off x="8454860" y="6246438"/>
            <a:ext cx="3342615" cy="413170"/>
          </a:xfrm>
          <a:prstGeom prst="rect">
            <a:avLst/>
          </a:prstGeom>
        </p:spPr>
      </p:pic>
    </p:spTree>
    <p:extLst>
      <p:ext uri="{BB962C8B-B14F-4D97-AF65-F5344CB8AC3E}">
        <p14:creationId xmlns:p14="http://schemas.microsoft.com/office/powerpoint/2010/main" val="166273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Victims’ needs</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0" indent="0" eaLnBrk="1" hangingPunct="1">
              <a:buFontTx/>
              <a:buNone/>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graphicFrame>
        <p:nvGraphicFramePr>
          <p:cNvPr id="4" name="Diagram 3" descr="The slide shows two objects: a triangle on the left and a square on the right. Both objects are split in three parts by two parallel lines which are drawn along their respective axes. The bottom parts are pink, the parts in the middle purple and the top part is dark green. &#10;The triangle on the left is setting out the 'pyramid' of victims' needs and the square on the right gives more informaiton about what these different needs are: &#10;The bottom (largest) level of the triangle reads: Needs of all victims. The corresponding level of the square to the right reads: 1) Respect and recognition; (2) Protection; (3) Support (incl. information); (4) Access to Justice; (5) Compensation&#10;The middle (medium) level of the triangle reads: Needs of victims with disabilties. The medium level of the square to the right reads: For example: accessibility, reasonable accommodations, legal recognition etc. &#10;The top (smallest) level of the triangle reads: Individual needs and the corresponding part of the square reads: Personal characteristics: e.g. coping skills, specific health conditions etc. " title="Pyramid of victims' needs"/>
          <p:cNvGraphicFramePr/>
          <p:nvPr>
            <p:extLst>
              <p:ext uri="{D42A27DB-BD31-4B8C-83A1-F6EECF244321}">
                <p14:modId xmlns:p14="http://schemas.microsoft.com/office/powerpoint/2010/main" val="1480419442"/>
              </p:ext>
            </p:extLst>
          </p:nvPr>
        </p:nvGraphicFramePr>
        <p:xfrm>
          <a:off x="1260176" y="1830009"/>
          <a:ext cx="5175514" cy="4108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The slide shows two objects: a triangle on the left and a square on the right. Both objects are split in three parts by two parallel lines which are drawn along their respective axes. The bottom parts are pink, the parts in the middle purple and the top part is dark green. &#10;The triangle on the left is setting out the 'pyramid' of victims' needs and the square on the right gives more informaiton about what these different needs are: &#10;The bottom (largest) level of the triangle reads: Needs of all victims. The corresponding level of the square to the right reads: 1) Respect and recognition; (2) Protection; (3) Support (incl. information); (4) Access to Justice; (5) Compensation&#10;The middle (medium) level of the triangle reads: Needs of victims with disabilties. The medium level of the square to the right reads: For example: accessibility, reasonable accommodations, legal recognition etc. &#10;The top (smallest) level of the triangle reads: Individual needs and the corresponding part of the square reads: Personal characteristics: e.g. coping skills, specific health conditions etc. " title="Pyramid of victims' needs"/>
          <p:cNvGraphicFramePr/>
          <p:nvPr>
            <p:extLst>
              <p:ext uri="{D42A27DB-BD31-4B8C-83A1-F6EECF244321}">
                <p14:modId xmlns:p14="http://schemas.microsoft.com/office/powerpoint/2010/main" val="2815146371"/>
              </p:ext>
            </p:extLst>
          </p:nvPr>
        </p:nvGraphicFramePr>
        <p:xfrm>
          <a:off x="6484257" y="1830010"/>
          <a:ext cx="4165270" cy="41089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3"/>
          <p:cNvPicPr>
            <a:picLocks noChangeAspect="1"/>
          </p:cNvPicPr>
          <p:nvPr/>
        </p:nvPicPr>
        <p:blipFill>
          <a:blip r:embed="rId13"/>
          <a:srcRect/>
          <a:stretch>
            <a:fillRect/>
          </a:stretch>
        </p:blipFill>
        <p:spPr>
          <a:xfrm>
            <a:off x="8454860" y="6246438"/>
            <a:ext cx="3342615" cy="413170"/>
          </a:xfrm>
          <a:prstGeom prst="rect">
            <a:avLst/>
          </a:prstGeom>
        </p:spPr>
      </p:pic>
    </p:spTree>
    <p:extLst>
      <p:ext uri="{BB962C8B-B14F-4D97-AF65-F5344CB8AC3E}">
        <p14:creationId xmlns:p14="http://schemas.microsoft.com/office/powerpoint/2010/main" val="27732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par>
                          <p:cTn id="10" fill="hold">
                            <p:stCondLst>
                              <p:cond delay="500"/>
                            </p:stCondLst>
                            <p:childTnLst>
                              <p:par>
                                <p:cTn id="11" presetID="30" presetClass="emph" presetSubtype="0" fill="hold" grpId="0" nodeType="afterEffect">
                                  <p:stCondLst>
                                    <p:cond delay="0"/>
                                  </p:stCondLst>
                                  <p:childTnLst>
                                    <p:animClr clrSpc="hsl" dir="cw">
                                      <p:cBhvr override="childStyle">
                                        <p:cTn id="12" dur="3000" fill="hold"/>
                                        <p:tgtEl>
                                          <p:spTgt spid="5"/>
                                        </p:tgtEl>
                                        <p:attrNameLst>
                                          <p:attrName>style.color</p:attrName>
                                        </p:attrNameLst>
                                      </p:cBhvr>
                                      <p:by>
                                        <p:hsl h="0" s="12549" l="25098"/>
                                      </p:by>
                                    </p:animClr>
                                    <p:animClr clrSpc="hsl" dir="cw">
                                      <p:cBhvr>
                                        <p:cTn id="13" dur="3000" fill="hold"/>
                                        <p:tgtEl>
                                          <p:spTgt spid="5"/>
                                        </p:tgtEl>
                                        <p:attrNameLst>
                                          <p:attrName>fillcolor</p:attrName>
                                        </p:attrNameLst>
                                      </p:cBhvr>
                                      <p:by>
                                        <p:hsl h="0" s="12549" l="25098"/>
                                      </p:by>
                                    </p:animClr>
                                    <p:animClr clrSpc="hsl" dir="cw">
                                      <p:cBhvr>
                                        <p:cTn id="14" dur="3000" fill="hold"/>
                                        <p:tgtEl>
                                          <p:spTgt spid="5"/>
                                        </p:tgtEl>
                                        <p:attrNameLst>
                                          <p:attrName>stroke.color</p:attrName>
                                        </p:attrNameLst>
                                      </p:cBhvr>
                                      <p:by>
                                        <p:hsl h="0" s="12549" l="25098"/>
                                      </p:by>
                                    </p:animClr>
                                    <p:set>
                                      <p:cBhvr>
                                        <p:cTn id="15" dur="3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fontScale="90000"/>
          </a:bodyPr>
          <a:lstStyle/>
          <a:p>
            <a:pPr algn="ctr"/>
            <a:r>
              <a:rPr lang="en-GB" sz="6000" b="1" dirty="0" smtClean="0">
                <a:solidFill>
                  <a:srgbClr val="FF9933"/>
                </a:solidFill>
              </a:rPr>
              <a:t>Needs of victims’ with disabilities in proceedings </a:t>
            </a:r>
            <a:endParaRPr lang="en-GB" sz="6000" b="1" dirty="0">
              <a:solidFill>
                <a:srgbClr val="FF9933"/>
              </a:solidFill>
            </a:endParaRPr>
          </a:p>
        </p:txBody>
      </p:sp>
      <p:sp>
        <p:nvSpPr>
          <p:cNvPr id="3074" name="Rectangle 3"/>
          <p:cNvSpPr>
            <a:spLocks noGrp="1" noChangeArrowheads="1"/>
          </p:cNvSpPr>
          <p:nvPr>
            <p:ph idx="1"/>
          </p:nvPr>
        </p:nvSpPr>
        <p:spPr/>
        <p:txBody>
          <a:bodyPr>
            <a:normAutofit/>
          </a:bodyPr>
          <a:lstStyle/>
          <a:p>
            <a:pPr marL="609600" indent="-609600" algn="ctr" eaLnBrk="1" hangingPunct="1">
              <a:buFontTx/>
              <a:buNone/>
              <a:defRPr/>
            </a:pPr>
            <a:endParaRPr lang="en-US" altLang="fr-FR" sz="2000" b="1" dirty="0">
              <a:solidFill>
                <a:schemeClr val="bg1"/>
              </a:solidFill>
              <a:latin typeface="+mj-lt"/>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Accessibility</a:t>
            </a:r>
          </a:p>
          <a:p>
            <a:pPr marL="530352" lvl="1" indent="-274320">
              <a:buClr>
                <a:srgbClr val="FF6600"/>
              </a:buClr>
              <a:buSzPct val="85000"/>
              <a:buFont typeface="Brush Script MT" pitchFamily="66" charset="0"/>
              <a:buChar char="O"/>
              <a:defRPr/>
            </a:pPr>
            <a:endParaRPr lang="en-GB" sz="2800" dirty="0">
              <a:solidFill>
                <a:schemeClr val="bg1"/>
              </a:solidFill>
            </a:endParaRPr>
          </a:p>
          <a:p>
            <a:pPr marL="530352" lvl="1" indent="-274320">
              <a:buClr>
                <a:srgbClr val="FF6600"/>
              </a:buClr>
              <a:buSzPct val="85000"/>
              <a:buFont typeface="Brush Script MT" pitchFamily="66" charset="0"/>
              <a:buChar char="O"/>
              <a:defRPr/>
            </a:pPr>
            <a:endParaRPr lang="en-GB" sz="2800" dirty="0" smtClean="0">
              <a:solidFill>
                <a:schemeClr val="bg1"/>
              </a:solidFill>
            </a:endParaRPr>
          </a:p>
          <a:p>
            <a:pPr marL="530352" lvl="1" indent="-274320">
              <a:buClr>
                <a:srgbClr val="FF6600"/>
              </a:buClr>
              <a:buSzPct val="85000"/>
              <a:buFont typeface="Brush Script MT" pitchFamily="66" charset="0"/>
              <a:buChar char="O"/>
              <a:defRPr/>
            </a:pPr>
            <a:r>
              <a:rPr lang="en-GB" sz="2800" dirty="0" smtClean="0">
                <a:solidFill>
                  <a:schemeClr val="bg1"/>
                </a:solidFill>
              </a:rPr>
              <a:t>Procedural </a:t>
            </a:r>
            <a:r>
              <a:rPr lang="en-GB" sz="2800" dirty="0" smtClean="0">
                <a:solidFill>
                  <a:schemeClr val="bg1"/>
                </a:solidFill>
              </a:rPr>
              <a:t>accommodations </a:t>
            </a:r>
            <a:endParaRPr lang="sr-Latn-RS" sz="2800" dirty="0">
              <a:solidFill>
                <a:schemeClr val="bg1"/>
              </a:solidFill>
            </a:endParaRPr>
          </a:p>
          <a:p>
            <a:pPr marL="0" indent="0" eaLnBrk="1" hangingPunct="1">
              <a:buFontTx/>
              <a:buNone/>
              <a:defRPr/>
            </a:pPr>
            <a:endParaRPr lang="en-US" altLang="fr-FR" sz="2000" b="1" dirty="0" smtClean="0">
              <a:solidFill>
                <a:schemeClr val="bg1"/>
              </a:solidFill>
              <a:latin typeface="+mj-lt"/>
            </a:endParaRPr>
          </a:p>
          <a:p>
            <a:pPr marL="0" indent="0" eaLnBrk="1" hangingPunct="1">
              <a:buFontTx/>
              <a:buNone/>
              <a:defRPr/>
            </a:pPr>
            <a:endParaRPr lang="en-US" altLang="fr-FR" sz="2000" b="1" dirty="0">
              <a:solidFill>
                <a:schemeClr val="bg1"/>
              </a:solidFill>
              <a:latin typeface="+mj-lt"/>
            </a:endParaRPr>
          </a:p>
          <a:p>
            <a:pPr marL="609600" indent="-609600" eaLnBrk="1" hangingPunct="1">
              <a:defRPr/>
            </a:pPr>
            <a:endParaRPr lang="en-GB" altLang="fr-FR" sz="2400" dirty="0">
              <a:latin typeface="+mj-lt"/>
            </a:endParaRPr>
          </a:p>
        </p:txBody>
      </p:sp>
      <p:pic>
        <p:nvPicPr>
          <p:cNvPr id="5" name="Picture 4" descr="The logo is formed as a black circle, with white letters in the middle reading 'Accessibility'. Above the letters, there are symbols for the eye, hand, ear and brain, indicating different types of accessibility needs for persons with disabilities. " title="Accessibilit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196" y="2011680"/>
            <a:ext cx="3657607" cy="3657607"/>
          </a:xfrm>
          <a:prstGeom prst="rect">
            <a:avLst/>
          </a:prstGeom>
        </p:spPr>
      </p:pic>
      <p:pic>
        <p:nvPicPr>
          <p:cNvPr id="6" name="Picture 3"/>
          <p:cNvPicPr>
            <a:picLocks noChangeAspect="1"/>
          </p:cNvPicPr>
          <p:nvPr/>
        </p:nvPicPr>
        <p:blipFill>
          <a:blip r:embed="rId4"/>
          <a:srcRect/>
          <a:stretch>
            <a:fillRect/>
          </a:stretch>
        </p:blipFill>
        <p:spPr>
          <a:xfrm>
            <a:off x="8454860" y="6246438"/>
            <a:ext cx="3342615" cy="413170"/>
          </a:xfrm>
          <a:prstGeom prst="rect">
            <a:avLst/>
          </a:prstGeom>
        </p:spPr>
      </p:pic>
    </p:spTree>
    <p:extLst>
      <p:ext uri="{BB962C8B-B14F-4D97-AF65-F5344CB8AC3E}">
        <p14:creationId xmlns:p14="http://schemas.microsoft.com/office/powerpoint/2010/main" val="8882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600" y="485056"/>
            <a:ext cx="10972800" cy="1143000"/>
          </a:xfrm>
        </p:spPr>
        <p:txBody>
          <a:bodyPr>
            <a:normAutofit/>
          </a:bodyPr>
          <a:lstStyle/>
          <a:p>
            <a:pPr algn="ctr"/>
            <a:r>
              <a:rPr lang="en-GB" sz="6000" b="1" dirty="0" smtClean="0">
                <a:solidFill>
                  <a:srgbClr val="FF9933"/>
                </a:solidFill>
              </a:rPr>
              <a:t>BARRIERS </a:t>
            </a:r>
            <a:endParaRPr lang="en-GB" sz="6000" b="1" dirty="0">
              <a:solidFill>
                <a:srgbClr val="FF9933"/>
              </a:solidFill>
            </a:endParaRPr>
          </a:p>
        </p:txBody>
      </p:sp>
      <p:pic>
        <p:nvPicPr>
          <p:cNvPr id="1026" name="Picture 2" descr="https://insertmedia.bing.office.net/th/id/OIP.b1xzqXJyEQ_gFPYxRqWU7gHaE7?w=218&amp;h=145&amp;c=8&amp;rs=1&amp;pid=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5931" y="1450895"/>
            <a:ext cx="7299710" cy="4855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a:srcRect/>
          <a:stretch>
            <a:fillRect/>
          </a:stretch>
        </p:blipFill>
        <p:spPr>
          <a:xfrm>
            <a:off x="8454860" y="6306207"/>
            <a:ext cx="3342615" cy="413170"/>
          </a:xfrm>
          <a:prstGeom prst="rect">
            <a:avLst/>
          </a:prstGeom>
        </p:spPr>
      </p:pic>
    </p:spTree>
    <p:extLst>
      <p:ext uri="{BB962C8B-B14F-4D97-AF65-F5344CB8AC3E}">
        <p14:creationId xmlns:p14="http://schemas.microsoft.com/office/powerpoint/2010/main" val="46397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66FEED2BC0E4A8B205266952AA691" ma:contentTypeVersion="19" ma:contentTypeDescription="Create a new document." ma:contentTypeScope="" ma:versionID="404f6ed16ae9c2f5241a4c1b3c0f006f">
  <xsd:schema xmlns:xsd="http://www.w3.org/2001/XMLSchema" xmlns:xs="http://www.w3.org/2001/XMLSchema" xmlns:p="http://schemas.microsoft.com/office/2006/metadata/properties" xmlns:ns2="135f0a40-a41e-4f35-9cd9-f96bef97fc61" xmlns:ns3="d84f543f-c299-4ad7-a877-a5495c8c7d57" targetNamespace="http://schemas.microsoft.com/office/2006/metadata/properties" ma:root="true" ma:fieldsID="c7c76f1bfd74550d9481520a078d4432" ns2:_="" ns3:_="">
    <xsd:import namespace="135f0a40-a41e-4f35-9cd9-f96bef97fc61"/>
    <xsd:import namespace="d84f543f-c299-4ad7-a877-a5495c8c7d5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f0a40-a41e-4f35-9cd9-f96bef97fc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e50c674-e03b-46ee-acf4-cb16a0fcb11b}" ma:internalName="TaxCatchAll" ma:showField="CatchAllData" ma:web="135f0a40-a41e-4f35-9cd9-f96bef97fc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4f543f-c299-4ad7-a877-a5495c8c7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7912542-4a7e-41c2-b2b3-a117ce585e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4f543f-c299-4ad7-a877-a5495c8c7d57">
      <Terms xmlns="http://schemas.microsoft.com/office/infopath/2007/PartnerControls"/>
    </lcf76f155ced4ddcb4097134ff3c332f>
    <TaxCatchAll xmlns="135f0a40-a41e-4f35-9cd9-f96bef97fc61" xsi:nil="true"/>
    <_Flow_SignoffStatus xmlns="d84f543f-c299-4ad7-a877-a5495c8c7d57" xsi:nil="true"/>
    <_dlc_DocId xmlns="135f0a40-a41e-4f35-9cd9-f96bef97fc61">6FC55VEKY67V-1659371838-60717</_dlc_DocId>
    <_dlc_DocIdUrl xmlns="135f0a40-a41e-4f35-9cd9-f96bef97fc61">
      <Url>https://mdacintl.sharepoint.com/sites/share/_layouts/15/DocIdRedir.aspx?ID=6FC55VEKY67V-1659371838-60717</Url>
      <Description>6FC55VEKY67V-1659371838-60717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3D1472-55C3-43DB-ABD7-CCFEB42B0CC1}"/>
</file>

<file path=customXml/itemProps2.xml><?xml version="1.0" encoding="utf-8"?>
<ds:datastoreItem xmlns:ds="http://schemas.openxmlformats.org/officeDocument/2006/customXml" ds:itemID="{2B57AF4B-27CD-4EC1-B492-199385A177DA}">
  <ds:schemaRefs>
    <ds:schemaRef ds:uri="http://purl.org/dc/terms/"/>
    <ds:schemaRef ds:uri="http://purl.org/dc/dcmitype/"/>
    <ds:schemaRef ds:uri="http://schemas.microsoft.com/office/2006/metadata/properties"/>
    <ds:schemaRef ds:uri="a9762e67-9a1c-4eed-bd92-c70a579c4d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ee3cc669-fd3c-4137-a29c-09f260218be2"/>
    <ds:schemaRef ds:uri="http://www.w3.org/XML/1998/namespace"/>
  </ds:schemaRefs>
</ds:datastoreItem>
</file>

<file path=customXml/itemProps3.xml><?xml version="1.0" encoding="utf-8"?>
<ds:datastoreItem xmlns:ds="http://schemas.openxmlformats.org/officeDocument/2006/customXml" ds:itemID="{AD22165A-74D4-40B1-B41F-354C8A4C349D}">
  <ds:schemaRefs>
    <ds:schemaRef ds:uri="http://schemas.microsoft.com/sharepoint/v3/contenttype/forms"/>
  </ds:schemaRefs>
</ds:datastoreItem>
</file>

<file path=customXml/itemProps4.xml><?xml version="1.0" encoding="utf-8"?>
<ds:datastoreItem xmlns:ds="http://schemas.openxmlformats.org/officeDocument/2006/customXml" ds:itemID="{477EE90B-574C-41BE-9A2A-99D55CF99C70}"/>
</file>

<file path=docProps/app.xml><?xml version="1.0" encoding="utf-8"?>
<Properties xmlns="http://schemas.openxmlformats.org/officeDocument/2006/extended-properties" xmlns:vt="http://schemas.openxmlformats.org/officeDocument/2006/docPropsVTypes">
  <Template>TM03457491[[fn=Metropolitan]]</Template>
  <TotalTime>20030</TotalTime>
  <Words>436</Words>
  <Application>Microsoft Office PowerPoint</Application>
  <PresentationFormat>Widescreen</PresentationFormat>
  <Paragraphs>123</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Brush Script MT</vt:lpstr>
      <vt:lpstr>Calibri</vt:lpstr>
      <vt:lpstr>Calibri Light</vt:lpstr>
      <vt:lpstr>Metropolitan</vt:lpstr>
      <vt:lpstr>Best practices in contacting with disabled people victims of hate motivated crime and violence</vt:lpstr>
      <vt:lpstr>Victimisation of persons with disabilities</vt:lpstr>
      <vt:lpstr>Specific forms of victimisation </vt:lpstr>
      <vt:lpstr>Victims’ Rights Directive</vt:lpstr>
      <vt:lpstr>Rights in criminal proceedings</vt:lpstr>
      <vt:lpstr>Victims’ needs in proceedings</vt:lpstr>
      <vt:lpstr>Victims’ needs</vt:lpstr>
      <vt:lpstr>Needs of victims’ with disabilities in proceedings </vt:lpstr>
      <vt:lpstr>BARRIERS </vt:lpstr>
      <vt:lpstr>Identifying the victim  </vt:lpstr>
      <vt:lpstr>Barriers in criminal proceedings </vt:lpstr>
      <vt:lpstr>Guardianship as a barrier </vt:lpstr>
      <vt:lpstr>Accessibility</vt:lpstr>
      <vt:lpstr>After the proceedings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 verelst</dc:creator>
  <cp:lastModifiedBy>Aleksandra I.</cp:lastModifiedBy>
  <cp:revision>259</cp:revision>
  <cp:lastPrinted>2016-11-09T07:42:19Z</cp:lastPrinted>
  <dcterms:created xsi:type="dcterms:W3CDTF">2016-05-10T08:12:30Z</dcterms:created>
  <dcterms:modified xsi:type="dcterms:W3CDTF">2024-11-21T09:12:29Z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y fmtid="{D5CDD505-2E9C-101B-9397-08002B2CF9AE}" pid="3" name="ContentTypeId">
    <vt:lpwstr>0x01010024966FEED2BC0E4A8B205266952AA691</vt:lpwstr>
  </property>
  <property fmtid="{D5CDD505-2E9C-101B-9397-08002B2CF9AE}" pid="4" name="_dlc_DocIdItemGuid">
    <vt:lpwstr>37115676-9fe9-4027-95de-9e5b8d2654f1</vt:lpwstr>
  </property>
  <property fmtid="{D5CDD505-2E9C-101B-9397-08002B2CF9AE}" pid="5" name="MediaServiceImageTags">
    <vt:lpwstr/>
  </property>
</Properties>
</file>